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97" r:id="rId3"/>
    <p:sldId id="322" r:id="rId4"/>
    <p:sldId id="298" r:id="rId5"/>
    <p:sldId id="299" r:id="rId6"/>
    <p:sldId id="300" r:id="rId7"/>
    <p:sldId id="301" r:id="rId8"/>
    <p:sldId id="302" r:id="rId9"/>
    <p:sldId id="303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20" r:id="rId22"/>
    <p:sldId id="321" r:id="rId2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ECF9"/>
          </a:solidFill>
        </a:fill>
      </a:tcStyle>
    </a:wholeTbl>
    <a:band2H>
      <a:tcTxStyle/>
      <a:tcStyle>
        <a:tcBdr/>
        <a:fill>
          <a:solidFill>
            <a:srgbClr val="E9F6FC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EEDF"/>
          </a:solidFill>
        </a:fill>
      </a:tcStyle>
    </a:wholeTbl>
    <a:band2H>
      <a:tcTxStyle/>
      <a:tcStyle>
        <a:tcBdr/>
        <a:fill>
          <a:solidFill>
            <a:srgbClr val="E8F6F0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ECD"/>
          </a:solidFill>
        </a:fill>
      </a:tcStyle>
    </a:wholeTbl>
    <a:band2H>
      <a:tcTxStyle/>
      <a:tcStyle>
        <a:tcBdr/>
        <a:fill>
          <a:solidFill>
            <a:srgbClr val="EEF7E8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15"/>
          <p:cNvGrpSpPr/>
          <p:nvPr/>
        </p:nvGrpSpPr>
        <p:grpSpPr>
          <a:xfrm>
            <a:off x="0" y="-8468"/>
            <a:ext cx="12192001" cy="6866469"/>
            <a:chOff x="0" y="0"/>
            <a:chExt cx="12192000" cy="6866467"/>
          </a:xfrm>
        </p:grpSpPr>
        <p:sp>
          <p:nvSpPr>
            <p:cNvPr id="22" name="Freeform 14"/>
            <p:cNvSpPr/>
            <p:nvPr/>
          </p:nvSpPr>
          <p:spPr>
            <a:xfrm>
              <a:off x="-1" y="605"/>
              <a:ext cx="863601" cy="569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2"/>
                  </a:moveTo>
                  <a:lnTo>
                    <a:pt x="21600" y="0"/>
                  </a:lnTo>
                  <a:lnTo>
                    <a:pt x="21600" y="64"/>
                  </a:lnTo>
                  <a:lnTo>
                    <a:pt x="0" y="2160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Straight Connector 18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Straight Connector 19"/>
            <p:cNvSpPr/>
            <p:nvPr/>
          </p:nvSpPr>
          <p:spPr>
            <a:xfrm flipH="1">
              <a:off x="7425267" y="3689879"/>
              <a:ext cx="4763559" cy="3176588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" name="Rectangle 23"/>
            <p:cNvSpPr/>
            <p:nvPr/>
          </p:nvSpPr>
          <p:spPr>
            <a:xfrm>
              <a:off x="9181476" y="0"/>
              <a:ext cx="3007350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603441" y="0"/>
              <a:ext cx="2588560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Isosceles Triangle 22"/>
            <p:cNvSpPr/>
            <p:nvPr/>
          </p:nvSpPr>
          <p:spPr>
            <a:xfrm>
              <a:off x="8932333" y="3056466"/>
              <a:ext cx="3259668" cy="38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334500" y="0"/>
              <a:ext cx="2854327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B0E4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938999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292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" name="Isosceles Triangle 26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1507067" y="2404534"/>
            <a:ext cx="7766937" cy="1646303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07067" y="4050832"/>
            <a:ext cx="7766937" cy="10969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>
                <a:solidFill>
                  <a:srgbClr val="808080"/>
                </a:solidFill>
              </a:defRPr>
            </a:lvl1pPr>
            <a:lvl2pPr marL="0" indent="457200" algn="r">
              <a:buClrTx/>
              <a:buSzTx/>
              <a:buNone/>
              <a:defRPr>
                <a:solidFill>
                  <a:srgbClr val="808080"/>
                </a:solidFill>
              </a:defRPr>
            </a:lvl2pPr>
            <a:lvl3pPr marL="0" indent="914400" algn="r">
              <a:buClrTx/>
              <a:buSzTx/>
              <a:buNone/>
              <a:defRPr>
                <a:solidFill>
                  <a:srgbClr val="808080"/>
                </a:solidFill>
              </a:defRPr>
            </a:lvl3pPr>
            <a:lvl4pPr marL="0" indent="1371600" algn="r">
              <a:buClrTx/>
              <a:buSzTx/>
              <a:buNone/>
              <a:defRPr>
                <a:solidFill>
                  <a:srgbClr val="808080"/>
                </a:solidFill>
              </a:defRPr>
            </a:lvl4pPr>
            <a:lvl5pPr marL="0" indent="1828800" algn="r">
              <a:buClrTx/>
              <a:buSzTx/>
              <a:buNone/>
              <a:defRPr>
                <a:solidFill>
                  <a:srgbClr val="80808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9" cy="3403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1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5" y="4470400"/>
            <a:ext cx="8596669" cy="1570962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Text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2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6138" y="3632200"/>
            <a:ext cx="7224526" cy="381000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16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None/>
              <a:defRPr sz="16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None/>
              <a:defRPr sz="16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None/>
              <a:defRPr sz="16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None/>
              <a:defRPr sz="1600">
                <a:solidFill>
                  <a:srgbClr val="80808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77334" y="4470399"/>
            <a:ext cx="8596670" cy="1570964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</a:pPr>
            <a:endParaRPr/>
          </a:p>
        </p:txBody>
      </p:sp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7" name="TextBox 23"/>
          <p:cNvSpPr txBox="1"/>
          <p:nvPr/>
        </p:nvSpPr>
        <p:spPr>
          <a:xfrm>
            <a:off x="587589" y="469465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128" name="TextBox 24"/>
          <p:cNvSpPr txBox="1"/>
          <p:nvPr/>
        </p:nvSpPr>
        <p:spPr>
          <a:xfrm>
            <a:off x="8938730" y="2565643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”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Text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9" cy="259546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5" y="4527448"/>
            <a:ext cx="8596669" cy="151391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le Text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4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/>
            </a:lvl1pPr>
            <a:lvl2pPr marL="0" indent="457200">
              <a:buClrTx/>
              <a:buSzTx/>
              <a:buNone/>
              <a:defRPr sz="2400"/>
            </a:lvl2pPr>
            <a:lvl3pPr marL="0" indent="914400">
              <a:buClrTx/>
              <a:buSzTx/>
              <a:buNone/>
              <a:defRPr sz="2400"/>
            </a:lvl3pPr>
            <a:lvl4pPr marL="0" indent="1371600">
              <a:buClrTx/>
              <a:buSzTx/>
              <a:buNone/>
              <a:defRPr sz="2400"/>
            </a:lvl4pPr>
            <a:lvl5pPr marL="0" indent="1828800">
              <a:buClrTx/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77334" y="4527448"/>
            <a:ext cx="8596670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8" name="TextBox 23"/>
          <p:cNvSpPr txBox="1"/>
          <p:nvPr/>
        </p:nvSpPr>
        <p:spPr>
          <a:xfrm>
            <a:off x="587589" y="469465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149" name="TextBox 24"/>
          <p:cNvSpPr txBox="1"/>
          <p:nvPr/>
        </p:nvSpPr>
        <p:spPr>
          <a:xfrm>
            <a:off x="8938730" y="2565643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”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 Text"/>
          <p:cNvSpPr txBox="1">
            <a:spLocks noGrp="1"/>
          </p:cNvSpPr>
          <p:nvPr>
            <p:ph type="title"/>
          </p:nvPr>
        </p:nvSpPr>
        <p:spPr>
          <a:xfrm>
            <a:off x="685798" y="609600"/>
            <a:ext cx="858820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5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>
                <a:solidFill>
                  <a:schemeClr val="accent1"/>
                </a:solidFill>
              </a:defRPr>
            </a:lvl1pPr>
            <a:lvl2pPr marL="0" indent="457200">
              <a:buClrTx/>
              <a:buSzTx/>
              <a:buNone/>
              <a:defRPr sz="2400">
                <a:solidFill>
                  <a:schemeClr val="accent1"/>
                </a:solidFill>
              </a:defRPr>
            </a:lvl2pPr>
            <a:lvl3pPr marL="0" indent="914400">
              <a:buClrTx/>
              <a:buSzTx/>
              <a:buNone/>
              <a:defRPr sz="2400">
                <a:solidFill>
                  <a:schemeClr val="accent1"/>
                </a:solidFill>
              </a:defRPr>
            </a:lvl3pPr>
            <a:lvl4pPr marL="0" indent="1371600">
              <a:buClrTx/>
              <a:buSzTx/>
              <a:buNone/>
              <a:defRPr sz="2400">
                <a:solidFill>
                  <a:schemeClr val="accent1"/>
                </a:solidFill>
              </a:defRPr>
            </a:lvl4pPr>
            <a:lvl5pPr marL="0" indent="1828800">
              <a:buClrTx/>
              <a:buSzTx/>
              <a:buNone/>
              <a:defRPr sz="2400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77334" y="4527448"/>
            <a:ext cx="8596670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77335" y="2700866"/>
            <a:ext cx="8596669" cy="1826582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5" y="4527448"/>
            <a:ext cx="8596669" cy="8604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0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80808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3" y="2160589"/>
            <a:ext cx="4184036" cy="388077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5744" y="2160983"/>
            <a:ext cx="4185624" cy="57626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/>
            </a:lvl1pPr>
            <a:lvl2pPr marL="0" indent="457200">
              <a:buClrTx/>
              <a:buSzTx/>
              <a:buNone/>
              <a:defRPr sz="2400"/>
            </a:lvl2pPr>
            <a:lvl3pPr marL="0" indent="914400">
              <a:buClrTx/>
              <a:buSzTx/>
              <a:buNone/>
              <a:defRPr sz="2400"/>
            </a:lvl3pPr>
            <a:lvl4pPr marL="0" indent="1371600">
              <a:buClrTx/>
              <a:buSzTx/>
              <a:buNone/>
              <a:defRPr sz="2400"/>
            </a:lvl4pPr>
            <a:lvl5pPr marL="0" indent="1828800">
              <a:buClrTx/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88382" y="2160983"/>
            <a:ext cx="4185619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None/>
              <a:defRPr sz="2400"/>
            </a:pPr>
            <a:endParaRPr/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Text"/>
          <p:cNvSpPr txBox="1">
            <a:spLocks noGrp="1"/>
          </p:cNvSpPr>
          <p:nvPr>
            <p:ph type="title"/>
          </p:nvPr>
        </p:nvSpPr>
        <p:spPr>
          <a:xfrm>
            <a:off x="677333" y="1498603"/>
            <a:ext cx="3854529" cy="1278467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9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760460" y="514923"/>
            <a:ext cx="4513543" cy="552643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77334" y="2777069"/>
            <a:ext cx="3854528" cy="2584450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  <a:endParaRPr/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>
            <a:spLocks noGrp="1"/>
          </p:cNvSpPr>
          <p:nvPr>
            <p:ph type="title"/>
          </p:nvPr>
        </p:nvSpPr>
        <p:spPr>
          <a:xfrm>
            <a:off x="677333" y="4800600"/>
            <a:ext cx="8596668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0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677333" y="609600"/>
            <a:ext cx="8596670" cy="384571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3" y="5367337"/>
            <a:ext cx="8596668" cy="6740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200"/>
            </a:lvl1pPr>
            <a:lvl2pPr marL="0" indent="457200">
              <a:buClrTx/>
              <a:buSzTx/>
              <a:buNone/>
              <a:defRPr sz="1200"/>
            </a:lvl2pPr>
            <a:lvl3pPr marL="0" indent="914400">
              <a:buClrTx/>
              <a:buSzTx/>
              <a:buNone/>
              <a:defRPr sz="1200"/>
            </a:lvl3pPr>
            <a:lvl4pPr marL="0" indent="1371600">
              <a:buClrTx/>
              <a:buSzTx/>
              <a:buNone/>
              <a:defRPr sz="1200"/>
            </a:lvl4pPr>
            <a:lvl5pPr marL="0" indent="1828800">
              <a:buClrTx/>
              <a:buSzTx/>
              <a:buNone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3"/>
          <p:cNvGrpSpPr/>
          <p:nvPr/>
        </p:nvGrpSpPr>
        <p:grpSpPr>
          <a:xfrm>
            <a:off x="0" y="-8468"/>
            <a:ext cx="12192001" cy="6866469"/>
            <a:chOff x="0" y="0"/>
            <a:chExt cx="12192000" cy="6866467"/>
          </a:xfrm>
        </p:grpSpPr>
        <p:sp>
          <p:nvSpPr>
            <p:cNvPr id="2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" name="Straight Connector 20"/>
            <p:cNvSpPr/>
            <p:nvPr/>
          </p:nvSpPr>
          <p:spPr>
            <a:xfrm flipH="1">
              <a:off x="7425267" y="3689879"/>
              <a:ext cx="4763559" cy="3176588"/>
            </a:xfrm>
            <a:prstGeom prst="line">
              <a:avLst/>
            </a:prstGeom>
            <a:noFill/>
            <a:ln w="9525" cap="rnd">
              <a:solidFill>
                <a:schemeClr val="accent1">
                  <a:alpha val="70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" name="Rectangle 23"/>
            <p:cNvSpPr/>
            <p:nvPr/>
          </p:nvSpPr>
          <p:spPr>
            <a:xfrm>
              <a:off x="9181476" y="0"/>
              <a:ext cx="3007350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" name="Rectangle 25"/>
            <p:cNvSpPr/>
            <p:nvPr/>
          </p:nvSpPr>
          <p:spPr>
            <a:xfrm>
              <a:off x="9603441" y="0"/>
              <a:ext cx="2588560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" name="Isosceles Triangle 23"/>
            <p:cNvSpPr/>
            <p:nvPr/>
          </p:nvSpPr>
          <p:spPr>
            <a:xfrm>
              <a:off x="8932333" y="3056466"/>
              <a:ext cx="3259668" cy="38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" name="Rectangle 27"/>
            <p:cNvSpPr/>
            <p:nvPr/>
          </p:nvSpPr>
          <p:spPr>
            <a:xfrm>
              <a:off x="9334500" y="0"/>
              <a:ext cx="2854327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B0E4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" name="Rectangle 29"/>
            <p:cNvSpPr/>
            <p:nvPr/>
          </p:nvSpPr>
          <p:spPr>
            <a:xfrm>
              <a:off x="10938999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292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" name="Isosceles Triangle 18"/>
            <p:cNvSpPr/>
            <p:nvPr/>
          </p:nvSpPr>
          <p:spPr>
            <a:xfrm>
              <a:off x="-1" y="4021666"/>
              <a:ext cx="448734" cy="2844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1208314" marR="0" indent="-293914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1714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21717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1"/>
          <p:cNvSpPr txBox="1">
            <a:spLocks noGrp="1"/>
          </p:cNvSpPr>
          <p:nvPr>
            <p:ph type="ctrTitle"/>
          </p:nvPr>
        </p:nvSpPr>
        <p:spPr>
          <a:xfrm>
            <a:off x="518766" y="2152179"/>
            <a:ext cx="9714658" cy="32197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196596">
              <a:defRPr sz="946" b="1">
                <a:solidFill>
                  <a:srgbClr val="1B6E53"/>
                </a:solidFill>
              </a:defRPr>
            </a:pPr>
            <a:br>
              <a:rPr dirty="0"/>
            </a:br>
            <a:br>
              <a:rPr dirty="0"/>
            </a:br>
            <a:br>
              <a:rPr dirty="0"/>
            </a:br>
            <a:br>
              <a:rPr sz="1505" b="0" dirty="0">
                <a:solidFill>
                  <a:srgbClr val="808080"/>
                </a:solidFill>
              </a:rPr>
            </a:br>
            <a:br>
              <a:rPr sz="1505" b="0" dirty="0">
                <a:solidFill>
                  <a:srgbClr val="808080"/>
                </a:solidFill>
              </a:rPr>
            </a:br>
            <a:r>
              <a:rPr lang="sr-Latn-RS" sz="2666" b="0" dirty="0">
                <a:solidFill>
                  <a:srgbClr val="009051"/>
                </a:solidFill>
              </a:rPr>
              <a:t>ANALIZA</a:t>
            </a:r>
            <a:r>
              <a:rPr lang="ru-RU" sz="2666" b="0" dirty="0">
                <a:solidFill>
                  <a:srgbClr val="009051"/>
                </a:solidFill>
              </a:rPr>
              <a:t> </a:t>
            </a:r>
            <a:r>
              <a:rPr lang="sr-Latn-RS" sz="2666" b="0" dirty="0">
                <a:solidFill>
                  <a:srgbClr val="009051"/>
                </a:solidFill>
              </a:rPr>
              <a:t>PERSPEKTIVNIH ZANIMANJA</a:t>
            </a:r>
            <a:r>
              <a:rPr lang="ru-RU" sz="2666" b="0" dirty="0">
                <a:solidFill>
                  <a:srgbClr val="009051"/>
                </a:solidFill>
              </a:rPr>
              <a:t> </a:t>
            </a:r>
            <a:r>
              <a:rPr lang="sr-Latn-RS" sz="2666" b="0" dirty="0">
                <a:solidFill>
                  <a:srgbClr val="009051"/>
                </a:solidFill>
              </a:rPr>
              <a:t>U SEKTORU IKT</a:t>
            </a:r>
            <a:endParaRPr sz="2193" b="0" dirty="0">
              <a:solidFill>
                <a:srgbClr val="009051"/>
              </a:solidFill>
            </a:endParaRPr>
          </a:p>
          <a:p>
            <a:pPr algn="ctr" defTabSz="196596">
              <a:defRPr sz="946" b="1">
                <a:solidFill>
                  <a:srgbClr val="1B6E53"/>
                </a:solidFill>
              </a:defRPr>
            </a:pPr>
            <a:endParaRPr sz="2193" b="0" dirty="0">
              <a:solidFill>
                <a:srgbClr val="009051"/>
              </a:solidFill>
            </a:endParaRPr>
          </a:p>
          <a:p>
            <a:pPr algn="ctr" defTabSz="196596">
              <a:defRPr sz="946" b="1">
                <a:solidFill>
                  <a:srgbClr val="1B6E53"/>
                </a:solidFill>
              </a:defRPr>
            </a:pPr>
            <a:r>
              <a:rPr lang="sr-Latn-RS" sz="1677" dirty="0">
                <a:solidFill>
                  <a:srgbClr val="0096FF"/>
                </a:solidFill>
              </a:rPr>
              <a:t>Fondacija za razvoj ekonomske nauke</a:t>
            </a:r>
            <a:br>
              <a:rPr lang="pl-PL" sz="2193" b="0" dirty="0">
                <a:solidFill>
                  <a:srgbClr val="009051"/>
                </a:solidFill>
              </a:rPr>
            </a:br>
            <a:br>
              <a:rPr lang="pl-PL" sz="2193" b="0" dirty="0">
                <a:solidFill>
                  <a:srgbClr val="009193"/>
                </a:solidFill>
              </a:rPr>
            </a:br>
            <a:br>
              <a:rPr lang="pl-PL" sz="1247" b="0" dirty="0"/>
            </a:br>
            <a:br>
              <a:rPr lang="pl-PL" sz="1247" b="0" dirty="0"/>
            </a:br>
            <a:endParaRPr lang="pl-PL" sz="1247" b="0" dirty="0"/>
          </a:p>
        </p:txBody>
      </p:sp>
      <p:sp>
        <p:nvSpPr>
          <p:cNvPr id="169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9109921" y="6114704"/>
            <a:ext cx="16408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/>
          </a:p>
        </p:txBody>
      </p:sp>
      <p:pic>
        <p:nvPicPr>
          <p:cNvPr id="17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266" y="381000"/>
            <a:ext cx="4743512" cy="10780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10</a:t>
            </a:fld>
            <a:endParaRPr/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4985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/>
              <a:t> Za 60%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očekuju</a:t>
            </a:r>
            <a:r>
              <a:rPr lang="en-US" dirty="0"/>
              <a:t> </a:t>
            </a:r>
            <a:r>
              <a:rPr lang="en-US" dirty="0" err="1"/>
              <a:t>posedovanje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šestog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kvalifikacija</a:t>
            </a:r>
            <a:r>
              <a:rPr lang="en-US" dirty="0"/>
              <a:t> (</a:t>
            </a:r>
            <a:r>
              <a:rPr lang="en-US" dirty="0" err="1"/>
              <a:t>viša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, </a:t>
            </a:r>
            <a:r>
              <a:rPr lang="en-US" dirty="0" err="1"/>
              <a:t>fakultet</a:t>
            </a:r>
            <a:r>
              <a:rPr lang="en-US" dirty="0"/>
              <a:t>, master, </a:t>
            </a:r>
            <a:r>
              <a:rPr lang="en-US" dirty="0" err="1"/>
              <a:t>doktorat</a:t>
            </a:r>
            <a:r>
              <a:rPr lang="en-US" dirty="0"/>
              <a:t>).</a:t>
            </a:r>
            <a:endParaRPr lang="sr-Latn-RS" dirty="0"/>
          </a:p>
          <a:p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Specifično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sektor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IKT je da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preduzeća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nemaju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rigidne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uslove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vezane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posedovanje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diplome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određenog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ukoliko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kandidat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raspolaže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iskustvom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poseduje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praktične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veštine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neophodne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rad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određenoj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poziciji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toga za </a:t>
            </a:r>
            <a:r>
              <a:rPr lang="en-US" dirty="0" err="1"/>
              <a:t>oko</a:t>
            </a:r>
            <a:r>
              <a:rPr lang="en-US" dirty="0"/>
              <a:t> 24% </a:t>
            </a:r>
            <a:r>
              <a:rPr lang="en-US" dirty="0" err="1"/>
              <a:t>najfrekventnijih</a:t>
            </a:r>
            <a:r>
              <a:rPr lang="en-US" dirty="0"/>
              <a:t>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navela</a:t>
            </a:r>
            <a:r>
              <a:rPr lang="en-US" dirty="0"/>
              <a:t> da </a:t>
            </a:r>
            <a:r>
              <a:rPr lang="en-US" dirty="0" err="1"/>
              <a:t>kandidate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angažuju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od </a:t>
            </a:r>
            <a:r>
              <a:rPr lang="en-US" dirty="0" err="1"/>
              <a:t>četvrtog</a:t>
            </a:r>
            <a:r>
              <a:rPr lang="en-US" dirty="0"/>
              <a:t> do </a:t>
            </a:r>
            <a:r>
              <a:rPr lang="en-US" dirty="0" err="1"/>
              <a:t>sedmog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kvalifikacija</a:t>
            </a:r>
            <a:r>
              <a:rPr lang="en-US" dirty="0"/>
              <a:t>.</a:t>
            </a:r>
            <a:endParaRPr lang="sr-Latn-RS" dirty="0"/>
          </a:p>
          <a:p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Najveći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deo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tražnje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zanimanjima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u IKT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sektoru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vezan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je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različite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profile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softverskih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inženjera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dirty="0" err="1"/>
              <a:t>Oko</a:t>
            </a:r>
            <a:r>
              <a:rPr lang="en-US" dirty="0"/>
              <a:t> 48%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istakla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/>
              <a:t>najpotrebnija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programere</a:t>
            </a:r>
            <a:r>
              <a:rPr lang="en-US" dirty="0"/>
              <a:t> </a:t>
            </a:r>
            <a:r>
              <a:rPr lang="en-US" dirty="0" err="1"/>
              <a:t>specijalizovanje</a:t>
            </a:r>
            <a:r>
              <a:rPr lang="en-US" dirty="0"/>
              <a:t> za PHP, Swift, JS, HTML, Kotlin, .NET, C++ </a:t>
            </a:r>
            <a:r>
              <a:rPr lang="en-US" dirty="0" err="1"/>
              <a:t>ili</a:t>
            </a:r>
            <a:r>
              <a:rPr lang="en-US" dirty="0"/>
              <a:t> C#.</a:t>
            </a:r>
            <a:endParaRPr lang="sr-Latn-RS" dirty="0"/>
          </a:p>
          <a:p>
            <a:r>
              <a:rPr lang="en-US" dirty="0"/>
              <a:t>Pored </a:t>
            </a:r>
            <a:r>
              <a:rPr lang="en-US" dirty="0" err="1"/>
              <a:t>nedostatka</a:t>
            </a:r>
            <a:r>
              <a:rPr lang="en-US" dirty="0"/>
              <a:t> </a:t>
            </a:r>
            <a:r>
              <a:rPr lang="en-US" dirty="0" err="1"/>
              <a:t>dovoljne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navedenim</a:t>
            </a:r>
            <a:r>
              <a:rPr lang="en-US" dirty="0"/>
              <a:t> </a:t>
            </a:r>
            <a:r>
              <a:rPr lang="en-US" dirty="0" err="1"/>
              <a:t>znanjima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mestu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analitičara</a:t>
            </a:r>
            <a:r>
              <a:rPr lang="en-US" dirty="0"/>
              <a:t> u IKT koji </a:t>
            </a:r>
            <a:r>
              <a:rPr lang="en-US" dirty="0" err="1"/>
              <a:t>predstavljaju</a:t>
            </a:r>
            <a:r>
              <a:rPr lang="en-US" dirty="0"/>
              <a:t> profile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izraženijim</a:t>
            </a:r>
            <a:r>
              <a:rPr lang="en-US" dirty="0"/>
              <a:t> </a:t>
            </a:r>
            <a:r>
              <a:rPr lang="en-US" dirty="0" err="1"/>
              <a:t>nivoom</a:t>
            </a:r>
            <a:r>
              <a:rPr lang="en-US" dirty="0"/>
              <a:t> </a:t>
            </a:r>
            <a:r>
              <a:rPr lang="en-US" dirty="0" err="1"/>
              <a:t>kompleksnosti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da to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disciplina</a:t>
            </a:r>
            <a:r>
              <a:rPr lang="en-US" dirty="0"/>
              <a:t>. </a:t>
            </a:r>
            <a:r>
              <a:rPr lang="en-US" dirty="0" err="1"/>
              <a:t>Ovde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, </a:t>
            </a:r>
            <a:r>
              <a:rPr lang="en-US" dirty="0" err="1"/>
              <a:t>analitičara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SAP </a:t>
            </a:r>
            <a:r>
              <a:rPr lang="en-US" dirty="0" err="1"/>
              <a:t>konsultanti</a:t>
            </a:r>
            <a:r>
              <a:rPr lang="en-US" dirty="0"/>
              <a:t>, IT </a:t>
            </a:r>
            <a:r>
              <a:rPr lang="en-US" dirty="0" err="1"/>
              <a:t>revizori</a:t>
            </a:r>
            <a:r>
              <a:rPr lang="en-US" dirty="0"/>
              <a:t>,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analitičari</a:t>
            </a:r>
            <a:r>
              <a:rPr lang="en-US" dirty="0"/>
              <a:t> i </a:t>
            </a:r>
            <a:r>
              <a:rPr lang="en-US" dirty="0" err="1"/>
              <a:t>slični</a:t>
            </a:r>
            <a:r>
              <a:rPr lang="en-U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351558359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11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3483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Zanimanja</a:t>
            </a:r>
            <a:r>
              <a:rPr lang="en-US" dirty="0"/>
              <a:t> za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očekuje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najveći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rast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tražnje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u </a:t>
            </a:r>
            <a:r>
              <a:rPr lang="en-US" dirty="0" err="1"/>
              <a:t>budućem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profile </a:t>
            </a:r>
            <a:r>
              <a:rPr lang="en-US" dirty="0" err="1"/>
              <a:t>specijalista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oblasti</a:t>
            </a:r>
            <a:endParaRPr lang="sr-Latn-RS" dirty="0"/>
          </a:p>
          <a:p>
            <a:pPr marL="778668" lvl="1" indent="-321468" defTabSz="4572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"/>
            </a:pPr>
            <a:r>
              <a:rPr lang="sr-Latn-RS" dirty="0"/>
              <a:t>m</a:t>
            </a:r>
            <a:r>
              <a:rPr lang="en-US" dirty="0" err="1"/>
              <a:t>ašinsko</a:t>
            </a:r>
            <a:r>
              <a:rPr lang="en-US" dirty="0"/>
              <a:t> </a:t>
            </a:r>
            <a:r>
              <a:rPr lang="en-US" dirty="0" err="1"/>
              <a:t>učenj</a:t>
            </a:r>
            <a:r>
              <a:rPr lang="sr-Latn-RS" dirty="0"/>
              <a:t>e</a:t>
            </a:r>
            <a:r>
              <a:rPr lang="en-US" dirty="0"/>
              <a:t>,</a:t>
            </a:r>
            <a:endParaRPr lang="sr-Latn-RS" dirty="0"/>
          </a:p>
          <a:p>
            <a:pPr marL="778668" lvl="1" indent="-321468" defTabSz="4572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"/>
            </a:pPr>
            <a:r>
              <a:rPr lang="en-US" dirty="0" err="1"/>
              <a:t>automatizacij</a:t>
            </a:r>
            <a:r>
              <a:rPr lang="sr-Latn-RS" dirty="0"/>
              <a:t>a</a:t>
            </a:r>
            <a:r>
              <a:rPr lang="en-US" dirty="0"/>
              <a:t>,</a:t>
            </a:r>
            <a:endParaRPr lang="sr-Latn-RS" dirty="0"/>
          </a:p>
          <a:p>
            <a:pPr marL="778668" lvl="1" indent="-321468" defTabSz="4572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"/>
            </a:pPr>
            <a:r>
              <a:rPr lang="en-US" dirty="0" err="1"/>
              <a:t>virtuelne</a:t>
            </a:r>
            <a:r>
              <a:rPr lang="en-US" dirty="0"/>
              <a:t> </a:t>
            </a:r>
            <a:r>
              <a:rPr lang="en-US" dirty="0" err="1"/>
              <a:t>realnost</a:t>
            </a:r>
            <a:r>
              <a:rPr lang="en-US" dirty="0"/>
              <a:t>,</a:t>
            </a:r>
            <a:endParaRPr lang="sr-Latn-RS" dirty="0"/>
          </a:p>
          <a:p>
            <a:pPr marL="778668" lvl="1" indent="-321468" defTabSz="4572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"/>
            </a:pP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veštačke</a:t>
            </a:r>
            <a:r>
              <a:rPr lang="en-US" dirty="0"/>
              <a:t> </a:t>
            </a:r>
            <a:r>
              <a:rPr lang="en-US" dirty="0" err="1"/>
              <a:t>inteligencije</a:t>
            </a:r>
            <a:r>
              <a:rPr lang="en-US" dirty="0"/>
              <a:t>,</a:t>
            </a:r>
            <a:endParaRPr lang="sr-Latn-RS" dirty="0"/>
          </a:p>
          <a:p>
            <a:pPr marL="778668" lvl="1" indent="-321468" defTabSz="4572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"/>
            </a:pPr>
            <a:r>
              <a:rPr lang="en-US" dirty="0"/>
              <a:t>big data,</a:t>
            </a:r>
            <a:endParaRPr lang="sr-Latn-RS" dirty="0"/>
          </a:p>
          <a:p>
            <a:pPr marL="778668" lvl="1" indent="-321468" defTabSz="4572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"/>
            </a:pPr>
            <a:r>
              <a:rPr lang="en-US" dirty="0"/>
              <a:t>cloud </a:t>
            </a:r>
            <a:r>
              <a:rPr lang="sr-Latn-RS" dirty="0"/>
              <a:t>i</a:t>
            </a:r>
          </a:p>
          <a:p>
            <a:pPr marL="778668" lvl="1" indent="-321468" defTabSz="457200">
              <a:spcBef>
                <a:spcPts val="1000"/>
              </a:spcBef>
              <a:buClr>
                <a:schemeClr val="accent1"/>
              </a:buClr>
              <a:buSzPct val="80000"/>
              <a:buFontTx/>
              <a:buChar char=""/>
            </a:pP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neuralnih</a:t>
            </a:r>
            <a:r>
              <a:rPr lang="en-US" dirty="0"/>
              <a:t> </a:t>
            </a:r>
            <a:r>
              <a:rPr lang="en-US" dirty="0" err="1"/>
              <a:t>mreža</a:t>
            </a:r>
            <a:r>
              <a:rPr lang="sr-Latn-RS" dirty="0"/>
              <a:t>.</a:t>
            </a:r>
            <a:endParaRPr lang="en-US" dirty="0"/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198109847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12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3754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Usklađenost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obrazovni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pratiti</a:t>
            </a:r>
            <a:r>
              <a:rPr lang="en-US" dirty="0"/>
              <a:t> i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dodatnih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obuka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usmeravaju</a:t>
            </a:r>
            <a:r>
              <a:rPr lang="en-US" dirty="0"/>
              <a:t> </a:t>
            </a:r>
            <a:r>
              <a:rPr lang="en-US" dirty="0" err="1"/>
              <a:t>novozaposleni</a:t>
            </a:r>
            <a:r>
              <a:rPr lang="en-US" dirty="0"/>
              <a:t> </a:t>
            </a:r>
            <a:r>
              <a:rPr lang="en-US" dirty="0" err="1"/>
              <a:t>radnici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to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završenog</a:t>
            </a:r>
            <a:r>
              <a:rPr lang="en-US" dirty="0"/>
              <a:t> </a:t>
            </a:r>
            <a:r>
              <a:rPr lang="en-US" dirty="0" err="1"/>
              <a:t>sekundarnog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tercijarnog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60%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anketiranih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preduzeća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uvek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često</a:t>
            </a:r>
            <a:r>
              <a:rPr lang="en-US" dirty="0"/>
              <a:t> </a:t>
            </a:r>
            <a:r>
              <a:rPr lang="en-US" dirty="0" err="1"/>
              <a:t>upućuje</a:t>
            </a:r>
            <a:r>
              <a:rPr lang="en-US" dirty="0"/>
              <a:t> </a:t>
            </a:r>
            <a:r>
              <a:rPr lang="en-US" dirty="0" err="1"/>
              <a:t>radnike</a:t>
            </a:r>
            <a:r>
              <a:rPr lang="en-US" dirty="0"/>
              <a:t> koji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obrazovnog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dolaze</a:t>
            </a:r>
            <a:r>
              <a:rPr lang="en-US" dirty="0"/>
              <a:t> u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obuku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Obuke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tehničke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karakteristike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posla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koji se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obuhvaćeno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profila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uključiti</a:t>
            </a:r>
            <a:r>
              <a:rPr lang="en-US" dirty="0"/>
              <a:t> u deo </a:t>
            </a:r>
            <a:r>
              <a:rPr lang="en-US" dirty="0" err="1"/>
              <a:t>praktične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se </a:t>
            </a:r>
            <a:r>
              <a:rPr lang="en-US" dirty="0" err="1"/>
              <a:t>obavljala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nekom</a:t>
            </a:r>
            <a:r>
              <a:rPr lang="en-US" dirty="0"/>
              <a:t> od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studija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/>
              <a:t>O</a:t>
            </a:r>
            <a:r>
              <a:rPr lang="en-US" dirty="0" err="1"/>
              <a:t>bim</a:t>
            </a:r>
            <a:r>
              <a:rPr lang="en-US" dirty="0"/>
              <a:t> </a:t>
            </a:r>
            <a:r>
              <a:rPr lang="en-US" dirty="0" err="1"/>
              <a:t>praktične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 bi </a:t>
            </a:r>
            <a:r>
              <a:rPr lang="en-US" dirty="0" err="1"/>
              <a:t>morao</a:t>
            </a:r>
            <a:r>
              <a:rPr lang="en-US" dirty="0"/>
              <a:t> da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kompleksnosti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ukazali</a:t>
            </a:r>
            <a:r>
              <a:rPr lang="en-US" dirty="0"/>
              <a:t> </a:t>
            </a:r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trenutno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često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slučaj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65542782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13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289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Potencijalna</a:t>
            </a:r>
            <a:r>
              <a:rPr lang="en-US" dirty="0"/>
              <a:t> </a:t>
            </a:r>
            <a:r>
              <a:rPr lang="en-US" dirty="0" err="1"/>
              <a:t>prepreka</a:t>
            </a:r>
            <a:r>
              <a:rPr lang="en-US" dirty="0"/>
              <a:t> za </a:t>
            </a:r>
            <a:r>
              <a:rPr lang="en-US" dirty="0" err="1"/>
              <a:t>pronalaženje</a:t>
            </a:r>
            <a:r>
              <a:rPr lang="en-US" dirty="0"/>
              <a:t> </a:t>
            </a:r>
            <a:r>
              <a:rPr lang="en-US" dirty="0" err="1"/>
              <a:t>adekvatnih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i </a:t>
            </a:r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posedovanje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određenih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licenci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sertifikata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dozvola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za rad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nekoj</a:t>
            </a:r>
            <a:r>
              <a:rPr lang="en-US" dirty="0"/>
              <a:t> od </a:t>
            </a:r>
            <a:r>
              <a:rPr lang="en-US" dirty="0" err="1"/>
              <a:t>pozicija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oko</a:t>
            </a:r>
            <a:r>
              <a:rPr lang="en-US" dirty="0"/>
              <a:t> 82%) ne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kandidati</a:t>
            </a:r>
            <a:r>
              <a:rPr lang="en-US" dirty="0"/>
              <a:t> koji se </a:t>
            </a:r>
            <a:r>
              <a:rPr lang="en-US" dirty="0" err="1"/>
              <a:t>prijavljuju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ispune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kandidati</a:t>
            </a:r>
            <a:r>
              <a:rPr lang="en-US" dirty="0"/>
              <a:t> </a:t>
            </a:r>
            <a:r>
              <a:rPr lang="en-US" dirty="0" err="1"/>
              <a:t>primaju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posedovati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sertifikate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praktikuju</a:t>
            </a:r>
            <a:r>
              <a:rPr lang="en-US" dirty="0"/>
              <a:t> da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ukoliko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kandidat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ne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poseduje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potreban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sertifikat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zadovoljava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sve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ostale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uslove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finansiraju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pohađanje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kursa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obuku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dobijanje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traženog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sertifikata</a:t>
            </a:r>
            <a:r>
              <a:rPr lang="en-US" dirty="0"/>
              <a:t>. 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176540910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14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3016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/>
              <a:t>Pored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ankete</a:t>
            </a:r>
            <a:r>
              <a:rPr lang="en-US" dirty="0"/>
              <a:t> o </a:t>
            </a:r>
            <a:r>
              <a:rPr lang="en-US" dirty="0" err="1"/>
              <a:t>usklađenosti</a:t>
            </a:r>
            <a:r>
              <a:rPr lang="en-US" dirty="0"/>
              <a:t> </a:t>
            </a:r>
            <a:r>
              <a:rPr lang="en-US" dirty="0" err="1"/>
              <a:t>trenutne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obrazovnih</a:t>
            </a:r>
            <a:r>
              <a:rPr lang="en-US" dirty="0"/>
              <a:t> </a:t>
            </a:r>
            <a:r>
              <a:rPr lang="en-US" dirty="0" err="1"/>
              <a:t>profila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sr-Latn-RS" dirty="0"/>
              <a:t>om</a:t>
            </a:r>
            <a:r>
              <a:rPr lang="en-US" dirty="0"/>
              <a:t> </a:t>
            </a:r>
            <a:r>
              <a:rPr lang="en-US" dirty="0" err="1"/>
              <a:t>kadrovskih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IKT-a,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prikupljene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seriju</a:t>
            </a:r>
            <a:r>
              <a:rPr lang="en-US" dirty="0"/>
              <a:t> </a:t>
            </a:r>
            <a:r>
              <a:rPr lang="en-US" dirty="0" err="1"/>
              <a:t>razgovora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predstavnicima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/>
              <a:t> Sa </a:t>
            </a:r>
            <a:r>
              <a:rPr lang="sr-Latn-RS" dirty="0"/>
              <a:t>IV</a:t>
            </a:r>
            <a:r>
              <a:rPr lang="en-US" dirty="0"/>
              <a:t> </a:t>
            </a:r>
            <a:r>
              <a:rPr lang="en-US" dirty="0" err="1"/>
              <a:t>industrijskom</a:t>
            </a:r>
            <a:r>
              <a:rPr lang="en-US" dirty="0"/>
              <a:t> </a:t>
            </a:r>
            <a:r>
              <a:rPr lang="en-US" dirty="0" err="1"/>
              <a:t>revolucijom</a:t>
            </a:r>
            <a:r>
              <a:rPr lang="en-US" dirty="0"/>
              <a:t> </a:t>
            </a:r>
            <a:r>
              <a:rPr lang="en-US" dirty="0" err="1"/>
              <a:t>specifična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i </a:t>
            </a:r>
            <a:r>
              <a:rPr lang="en-US" dirty="0" err="1"/>
              <a:t>veštine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tražena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sektoru</a:t>
            </a:r>
            <a:r>
              <a:rPr lang="en-US" dirty="0"/>
              <a:t> IKT-a </a:t>
            </a:r>
            <a:r>
              <a:rPr lang="en-US" dirty="0" err="1"/>
              <a:t>polako</a:t>
            </a:r>
            <a:r>
              <a:rPr lang="en-US" dirty="0"/>
              <a:t> se </a:t>
            </a:r>
            <a:r>
              <a:rPr lang="en-US" dirty="0" err="1"/>
              <a:t>prelivaju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sektore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povećavajući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za </a:t>
            </a:r>
            <a:r>
              <a:rPr lang="en-US" dirty="0" err="1"/>
              <a:t>kadrovima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. Ove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i da se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po </a:t>
            </a:r>
            <a:r>
              <a:rPr lang="en-US" dirty="0" err="1"/>
              <a:t>specijalizacije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za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, </a:t>
            </a:r>
            <a:r>
              <a:rPr lang="en-US" dirty="0" err="1"/>
              <a:t>programske</a:t>
            </a:r>
            <a:r>
              <a:rPr lang="en-US" dirty="0"/>
              <a:t> </a:t>
            </a:r>
            <a:r>
              <a:rPr lang="en-US" dirty="0" err="1"/>
              <a:t>jezike</a:t>
            </a:r>
            <a:r>
              <a:rPr lang="en-US" dirty="0"/>
              <a:t> i </a:t>
            </a:r>
            <a:r>
              <a:rPr lang="en-US" dirty="0" err="1"/>
              <a:t>projektne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menjaju</a:t>
            </a:r>
            <a:r>
              <a:rPr lang="en-US" dirty="0"/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od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usko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usmerenih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stručnjaka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iz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neke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oblasti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ka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multidisciplinarno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orjentisanim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all-around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radnicima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koji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poseduju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jaku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IKT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osnovu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ali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osnovno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poznavanje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biologije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ekonomije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mašinstva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hemije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en-US" dirty="0"/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7988321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15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4001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sr-Latn-RS" dirty="0"/>
              <a:t>U</a:t>
            </a:r>
            <a:r>
              <a:rPr lang="en-US" dirty="0"/>
              <a:t>sled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primene</a:t>
            </a:r>
            <a:r>
              <a:rPr lang="en-US" dirty="0"/>
              <a:t> IKT-a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sferama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sr-Latn-RS" dirty="0"/>
              <a:t>se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povećava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potreba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po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pitanju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fleksibilnosti</a:t>
            </a:r>
            <a:r>
              <a:rPr lang="en-US" dirty="0"/>
              <a:t> koji se </a:t>
            </a:r>
            <a:r>
              <a:rPr lang="en-US" dirty="0" err="1"/>
              <a:t>očekuje</a:t>
            </a:r>
            <a:r>
              <a:rPr lang="en-US" dirty="0"/>
              <a:t> od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pozicijama</a:t>
            </a:r>
            <a:r>
              <a:rPr lang="en-US" dirty="0"/>
              <a:t> </a:t>
            </a:r>
            <a:r>
              <a:rPr lang="en-US" dirty="0" err="1"/>
              <a:t>vezanim</a:t>
            </a:r>
            <a:r>
              <a:rPr lang="en-US" dirty="0"/>
              <a:t> za </a:t>
            </a:r>
            <a:r>
              <a:rPr lang="en-US" dirty="0" err="1"/>
              <a:t>razvoj</a:t>
            </a:r>
            <a:r>
              <a:rPr lang="en-US" dirty="0"/>
              <a:t>, </a:t>
            </a:r>
            <a:r>
              <a:rPr lang="en-US" dirty="0" err="1"/>
              <a:t>testiranje</a:t>
            </a:r>
            <a:r>
              <a:rPr lang="en-US" dirty="0"/>
              <a:t> i </a:t>
            </a:r>
            <a:r>
              <a:rPr lang="en-US" dirty="0" err="1"/>
              <a:t>implementaciju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/>
              <a:t>Kao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mogućih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da se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err="1"/>
              <a:t>kandidati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pripreme</a:t>
            </a:r>
            <a:r>
              <a:rPr lang="en-US" dirty="0"/>
              <a:t> za novo </a:t>
            </a:r>
            <a:r>
              <a:rPr lang="en-US" dirty="0" err="1"/>
              <a:t>radno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 </a:t>
            </a:r>
            <a:r>
              <a:rPr lang="en-US" dirty="0" err="1"/>
              <a:t>navodi</a:t>
            </a:r>
            <a:r>
              <a:rPr lang="en-US" dirty="0"/>
              <a:t> se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projektno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usmeren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rad u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toku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studij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u </a:t>
            </a:r>
            <a:r>
              <a:rPr lang="en-US" dirty="0" err="1"/>
              <a:t>grupama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RS" dirty="0"/>
              <a:t>b</a:t>
            </a:r>
            <a:r>
              <a:rPr lang="en-US" dirty="0"/>
              <a:t>i </a:t>
            </a:r>
            <a:r>
              <a:rPr lang="en-US" dirty="0" err="1"/>
              <a:t>odgovarale</a:t>
            </a:r>
            <a:r>
              <a:rPr lang="en-US" dirty="0"/>
              <a:t> </a:t>
            </a:r>
            <a:r>
              <a:rPr lang="en-US" dirty="0" err="1"/>
              <a:t>prosečnoj</a:t>
            </a:r>
            <a:r>
              <a:rPr lang="en-US" dirty="0"/>
              <a:t>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tima</a:t>
            </a:r>
            <a:r>
              <a:rPr lang="en-US" dirty="0"/>
              <a:t> u </a:t>
            </a:r>
            <a:r>
              <a:rPr lang="en-US" dirty="0" err="1"/>
              <a:t>tipičnom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sr-Latn-RS" dirty="0"/>
              <a:t>, jer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koji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obrazovnog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nikakvo</a:t>
            </a:r>
            <a:r>
              <a:rPr lang="en-US" dirty="0"/>
              <a:t> </a:t>
            </a:r>
            <a:r>
              <a:rPr lang="en-US" dirty="0" err="1"/>
              <a:t>predznanje</a:t>
            </a:r>
            <a:r>
              <a:rPr lang="en-US" dirty="0"/>
              <a:t> o </a:t>
            </a:r>
            <a:r>
              <a:rPr lang="en-US" dirty="0" err="1"/>
              <a:t>tipičnim</a:t>
            </a:r>
            <a:r>
              <a:rPr lang="en-US" dirty="0"/>
              <a:t> </a:t>
            </a:r>
            <a:r>
              <a:rPr lang="en-US" dirty="0" err="1"/>
              <a:t>zadacima</a:t>
            </a:r>
            <a:r>
              <a:rPr lang="en-US" dirty="0"/>
              <a:t> i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pozicija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prosečno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prilagođavanja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bez </a:t>
            </a:r>
            <a:r>
              <a:rPr lang="en-US" dirty="0" err="1"/>
              <a:t>iskustava</a:t>
            </a:r>
            <a:r>
              <a:rPr lang="en-US" dirty="0"/>
              <a:t> i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uvođenja</a:t>
            </a:r>
            <a:r>
              <a:rPr lang="en-US" dirty="0"/>
              <a:t> u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punom</a:t>
            </a:r>
            <a:r>
              <a:rPr lang="en-US" dirty="0"/>
              <a:t> </a:t>
            </a:r>
            <a:r>
              <a:rPr lang="en-US" dirty="0" err="1"/>
              <a:t>radnom</a:t>
            </a:r>
            <a:r>
              <a:rPr lang="en-US" dirty="0"/>
              <a:t> </a:t>
            </a:r>
            <a:r>
              <a:rPr lang="en-US" dirty="0" err="1"/>
              <a:t>kapacitetu</a:t>
            </a:r>
            <a:r>
              <a:rPr lang="en-US" dirty="0"/>
              <a:t>. </a:t>
            </a:r>
            <a:r>
              <a:rPr lang="en-US" dirty="0" err="1"/>
              <a:t>Inovacije</a:t>
            </a:r>
            <a:r>
              <a:rPr lang="en-US" dirty="0"/>
              <a:t> u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izvođenja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predmetima</a:t>
            </a:r>
            <a:r>
              <a:rPr lang="en-US" dirty="0"/>
              <a:t> koji bi </a:t>
            </a:r>
            <a:r>
              <a:rPr lang="en-US" dirty="0" err="1"/>
              <a:t>podrazumevala</a:t>
            </a:r>
            <a:r>
              <a:rPr lang="en-US" dirty="0"/>
              <a:t> </a:t>
            </a:r>
            <a:r>
              <a:rPr lang="en-US" dirty="0" err="1"/>
              <a:t>definisanje</a:t>
            </a:r>
            <a:r>
              <a:rPr lang="en-US" dirty="0"/>
              <a:t> </a:t>
            </a:r>
            <a:r>
              <a:rPr lang="en-US" dirty="0" err="1"/>
              <a:t>zadatka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nastavnog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i </a:t>
            </a:r>
            <a:r>
              <a:rPr lang="en-US" dirty="0" err="1"/>
              <a:t>grupni</a:t>
            </a:r>
            <a:r>
              <a:rPr lang="en-US" dirty="0"/>
              <a:t> rad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polugodišta</a:t>
            </a:r>
            <a:r>
              <a:rPr lang="en-US" dirty="0"/>
              <a:t>/</a:t>
            </a:r>
            <a:r>
              <a:rPr lang="en-US" dirty="0" err="1"/>
              <a:t>semestra</a:t>
            </a:r>
            <a:r>
              <a:rPr lang="en-US" dirty="0"/>
              <a:t> </a:t>
            </a:r>
            <a:r>
              <a:rPr lang="en-US" dirty="0" err="1"/>
              <a:t>mogla</a:t>
            </a:r>
            <a:r>
              <a:rPr lang="en-US" dirty="0"/>
              <a:t> bi da </a:t>
            </a:r>
            <a:r>
              <a:rPr lang="en-US" dirty="0" err="1"/>
              <a:t>pripremi</a:t>
            </a:r>
            <a:r>
              <a:rPr lang="en-US" dirty="0"/>
              <a:t> </a:t>
            </a:r>
            <a:r>
              <a:rPr lang="en-US" dirty="0" err="1"/>
              <a:t>đake</a:t>
            </a:r>
            <a:r>
              <a:rPr lang="en-US" dirty="0"/>
              <a:t>/</a:t>
            </a:r>
            <a:r>
              <a:rPr lang="en-US" dirty="0" err="1"/>
              <a:t>studente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izazove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za </a:t>
            </a:r>
            <a:r>
              <a:rPr lang="en-US" dirty="0" err="1"/>
              <a:t>sada</a:t>
            </a:r>
            <a:r>
              <a:rPr lang="en-US" dirty="0"/>
              <a:t> po </a:t>
            </a:r>
            <a:r>
              <a:rPr lang="en-US" dirty="0" err="1"/>
              <a:t>prvi</a:t>
            </a:r>
            <a:r>
              <a:rPr lang="en-US" dirty="0"/>
              <a:t> put </a:t>
            </a:r>
            <a:r>
              <a:rPr lang="en-US" dirty="0" err="1"/>
              <a:t>suočavaju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prvi</a:t>
            </a:r>
            <a:r>
              <a:rPr lang="en-US" dirty="0"/>
              <a:t> put </a:t>
            </a:r>
            <a:r>
              <a:rPr lang="en-US" dirty="0" err="1"/>
              <a:t>zaposle</a:t>
            </a:r>
            <a:r>
              <a:rPr lang="en-U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337945421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16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predlog</a:t>
            </a:r>
            <a:r>
              <a:rPr lang="en-US" dirty="0"/>
              <a:t> je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i z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nedostat</a:t>
            </a:r>
            <a:r>
              <a:rPr lang="sr-Latn-RS" b="1" dirty="0" err="1">
                <a:solidFill>
                  <a:schemeClr val="accent2">
                    <a:lumMod val="75000"/>
                  </a:schemeClr>
                </a:solidFill>
              </a:rPr>
              <a:t>ak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socijalnih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veština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značajnog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IKT-a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šestim</a:t>
            </a:r>
            <a:r>
              <a:rPr lang="en-US" dirty="0"/>
              <a:t> i </a:t>
            </a:r>
            <a:r>
              <a:rPr lang="en-US" dirty="0" err="1"/>
              <a:t>višim</a:t>
            </a:r>
            <a:r>
              <a:rPr lang="en-US" dirty="0"/>
              <a:t> </a:t>
            </a:r>
            <a:r>
              <a:rPr lang="en-US" dirty="0" err="1"/>
              <a:t>nivoom</a:t>
            </a:r>
            <a:r>
              <a:rPr lang="en-US" dirty="0"/>
              <a:t> </a:t>
            </a:r>
            <a:r>
              <a:rPr lang="en-US" dirty="0" err="1"/>
              <a:t>kvalifikacija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/>
              <a:t>P</a:t>
            </a:r>
            <a:r>
              <a:rPr lang="en-US" dirty="0" err="1"/>
              <a:t>ored</a:t>
            </a:r>
            <a:r>
              <a:rPr lang="en-US" dirty="0"/>
              <a:t> </a:t>
            </a:r>
            <a:r>
              <a:rPr lang="en-US" dirty="0" err="1"/>
              <a:t>odsustva</a:t>
            </a:r>
            <a:r>
              <a:rPr lang="en-US" dirty="0"/>
              <a:t> </a:t>
            </a:r>
            <a:r>
              <a:rPr lang="en-US" dirty="0" err="1"/>
              <a:t>veština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za </a:t>
            </a:r>
            <a:r>
              <a:rPr lang="en-US" dirty="0" err="1"/>
              <a:t>timski</a:t>
            </a:r>
            <a:r>
              <a:rPr lang="en-US" dirty="0"/>
              <a:t> rad i </a:t>
            </a:r>
            <a:r>
              <a:rPr lang="en-US" dirty="0" err="1"/>
              <a:t>organizovanje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,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ne </a:t>
            </a:r>
            <a:r>
              <a:rPr lang="en-US" dirty="0" err="1"/>
              <a:t>poseduje</a:t>
            </a:r>
            <a:r>
              <a:rPr lang="en-US" dirty="0"/>
              <a:t> </a:t>
            </a:r>
            <a:r>
              <a:rPr lang="en-US" dirty="0" err="1"/>
              <a:t>bazično</a:t>
            </a:r>
            <a:r>
              <a:rPr lang="en-US" dirty="0"/>
              <a:t> </a:t>
            </a:r>
            <a:r>
              <a:rPr lang="en-US" dirty="0" err="1"/>
              <a:t>razumevanje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i </a:t>
            </a:r>
            <a:r>
              <a:rPr lang="en-US" dirty="0" err="1"/>
              <a:t>ponašanja</a:t>
            </a:r>
            <a:r>
              <a:rPr lang="en-US" dirty="0"/>
              <a:t> u </a:t>
            </a:r>
            <a:r>
              <a:rPr lang="en-US" dirty="0" err="1"/>
              <a:t>kontaktu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partnerima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finansijske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pismenosti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je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niskom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bez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koji </a:t>
            </a:r>
            <a:r>
              <a:rPr lang="en-US" dirty="0" err="1"/>
              <a:t>dolaze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pozicije</a:t>
            </a:r>
            <a:r>
              <a:rPr lang="en-US" dirty="0"/>
              <a:t> IKT </a:t>
            </a:r>
            <a:r>
              <a:rPr lang="en-US" dirty="0" err="1"/>
              <a:t>specijalista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umanjuje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ERP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softverskih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pružanja</a:t>
            </a:r>
            <a:r>
              <a:rPr lang="en-US" dirty="0"/>
              <a:t> IT </a:t>
            </a:r>
            <a:r>
              <a:rPr lang="en-US" dirty="0" err="1"/>
              <a:t>podrške</a:t>
            </a:r>
            <a:r>
              <a:rPr lang="en-US" dirty="0"/>
              <a:t> za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korisnike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Poredeći</a:t>
            </a:r>
            <a:r>
              <a:rPr lang="en-US" dirty="0"/>
              <a:t> </a:t>
            </a:r>
            <a:r>
              <a:rPr lang="en-US" dirty="0" err="1"/>
              <a:t>dostupnost</a:t>
            </a:r>
            <a:r>
              <a:rPr lang="en-US" dirty="0"/>
              <a:t> i </a:t>
            </a:r>
            <a:r>
              <a:rPr lang="en-US" dirty="0" err="1"/>
              <a:t>kvalifikovanost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u </a:t>
            </a:r>
            <a:r>
              <a:rPr lang="en-US" dirty="0" err="1"/>
              <a:t>regionu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zaključak</a:t>
            </a:r>
            <a:r>
              <a:rPr lang="en-US" dirty="0"/>
              <a:t> je da se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Srbija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suočava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sličnim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problemima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nedovoljne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ponude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tržištu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rada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ekspanzivnog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u </a:t>
            </a:r>
            <a:r>
              <a:rPr lang="en-US" dirty="0" err="1"/>
              <a:t>sektoru</a:t>
            </a:r>
            <a:r>
              <a:rPr lang="en-US" dirty="0"/>
              <a:t> IKT-a,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većina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zemalja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bivše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Jugoslavije</a:t>
            </a:r>
            <a:r>
              <a:rPr lang="en-U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102657876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17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sr-Latn-RS" dirty="0"/>
              <a:t>U Srbiji je 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odsustvo prakse </a:t>
            </a:r>
            <a:r>
              <a:rPr lang="sr-Latn-RS" dirty="0"/>
              <a:t>istaknuto kao jedan od najvećih nedostataka od strane predstavnike iz privrede.</a:t>
            </a:r>
          </a:p>
          <a:p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Ne postoji institucionalna podrška </a:t>
            </a:r>
            <a:r>
              <a:rPr lang="sr-Latn-RS" dirty="0"/>
              <a:t>i jasna koordinacija vezana za sam program prakse visokoškolskim ustanovama u Srbiji, usled čega preduzeća ne mogu pravilno da procene svoje kapacitete i mogućnosti po pitanju kadrova što često dovodi do toga da se praksa sprovodi samo </a:t>
            </a:r>
            <a:r>
              <a:rPr lang="sr-Latn-RS" dirty="0" err="1"/>
              <a:t>pro</a:t>
            </a:r>
            <a:r>
              <a:rPr lang="sr-Latn-RS" dirty="0"/>
              <a:t> forme.</a:t>
            </a:r>
          </a:p>
          <a:p>
            <a:r>
              <a:rPr lang="sr-Latn-RS" dirty="0"/>
              <a:t>Trenutne pristupe karakteriše nedovoljna koordinacija i 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odsustvo jasnog sistema praksi </a:t>
            </a:r>
            <a:r>
              <a:rPr lang="sr-Latn-RS" dirty="0"/>
              <a:t>usled čega se gubi prilika za izvođenjem praktične nastave na kojoj će đaci srednjih škola i studenti upoznati sa najnovijim trendovima na tržištu i napraviti prve poslovne korake u svojoj branši.</a:t>
            </a:r>
            <a:endParaRPr lang="en-US" dirty="0"/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313888549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18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4431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Odsustvo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koordinacije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jedinstvenog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granskog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pristupa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prisutna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je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strani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poslodavaca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Trenutno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funkcioniše</a:t>
            </a:r>
            <a:r>
              <a:rPr lang="en-US" dirty="0"/>
              <a:t> </a:t>
            </a:r>
            <a:r>
              <a:rPr lang="en-US" dirty="0" err="1"/>
              <a:t>šest</a:t>
            </a:r>
            <a:r>
              <a:rPr lang="en-US" dirty="0"/>
              <a:t> IKT </a:t>
            </a:r>
            <a:r>
              <a:rPr lang="en-US" dirty="0" err="1"/>
              <a:t>klastera</a:t>
            </a:r>
            <a:r>
              <a:rPr lang="en-US" dirty="0"/>
              <a:t>  koji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mestu</a:t>
            </a:r>
            <a:r>
              <a:rPr lang="en-US" dirty="0"/>
              <a:t> </a:t>
            </a:r>
            <a:r>
              <a:rPr lang="en-US" dirty="0" err="1"/>
              <a:t>okupljaju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sr-Latn-RS" dirty="0"/>
              <a:t>,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sr-Latn-RS" dirty="0"/>
              <a:t>je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saradnj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univerzitetima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istraživačkim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institutima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dalje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organizovana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loka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nom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nivou</a:t>
            </a:r>
            <a:r>
              <a:rPr lang="en-US" dirty="0"/>
              <a:t> bez </a:t>
            </a:r>
            <a:r>
              <a:rPr lang="en-US" dirty="0" err="1"/>
              <a:t>kanalisanja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ka M</a:t>
            </a:r>
            <a:r>
              <a:rPr lang="sr-Latn-RS" dirty="0"/>
              <a:t>PNTR</a:t>
            </a:r>
            <a:r>
              <a:rPr lang="en-US" dirty="0"/>
              <a:t> i </a:t>
            </a:r>
            <a:r>
              <a:rPr lang="en-US" dirty="0" err="1"/>
              <a:t>univerzitetima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nastavni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i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prilagodio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/>
              <a:t>Primer </a:t>
            </a:r>
            <a:r>
              <a:rPr lang="sr-Latn-RS" dirty="0"/>
              <a:t>pozitivne </a:t>
            </a:r>
            <a:r>
              <a:rPr lang="en-US" dirty="0" err="1"/>
              <a:t>prakse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je </a:t>
            </a:r>
            <a:r>
              <a:rPr lang="en-US" dirty="0" err="1"/>
              <a:t>saradnja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CISCO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srednjim</a:t>
            </a:r>
            <a:r>
              <a:rPr lang="en-US" dirty="0"/>
              <a:t> </a:t>
            </a:r>
            <a:r>
              <a:rPr lang="en-US" dirty="0" err="1"/>
              <a:t>tehničkim</a:t>
            </a:r>
            <a:r>
              <a:rPr lang="en-US" dirty="0"/>
              <a:t> </a:t>
            </a:r>
            <a:r>
              <a:rPr lang="en-US" dirty="0" err="1"/>
              <a:t>školama</a:t>
            </a:r>
            <a:r>
              <a:rPr lang="en-US" dirty="0"/>
              <a:t> i </a:t>
            </a:r>
            <a:r>
              <a:rPr lang="en-US" dirty="0" err="1"/>
              <a:t>fakultetima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đaci</a:t>
            </a:r>
            <a:r>
              <a:rPr lang="en-US" dirty="0"/>
              <a:t> i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upoznaju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trendovima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telekomunikacija</a:t>
            </a:r>
            <a:r>
              <a:rPr lang="en-US" dirty="0"/>
              <a:t> </a:t>
            </a:r>
            <a:r>
              <a:rPr lang="en-US" dirty="0" err="1"/>
              <a:t>koristeći</a:t>
            </a:r>
            <a:r>
              <a:rPr lang="en-US" dirty="0"/>
              <a:t> </a:t>
            </a:r>
            <a:r>
              <a:rPr lang="en-US" dirty="0" err="1"/>
              <a:t>opremu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/>
              <a:t>zaostaje</a:t>
            </a:r>
            <a:r>
              <a:rPr lang="en-US" dirty="0"/>
              <a:t> za </a:t>
            </a:r>
            <a:r>
              <a:rPr lang="en-US" dirty="0" err="1"/>
              <a:t>opremom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u </a:t>
            </a:r>
            <a:r>
              <a:rPr lang="en-US" dirty="0" err="1"/>
              <a:t>telekomunikacijama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terenu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/>
              <a:t>S</a:t>
            </a:r>
            <a:r>
              <a:rPr lang="en-US" dirty="0" err="1"/>
              <a:t>amo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izostajanje</a:t>
            </a:r>
            <a:r>
              <a:rPr lang="en-US" dirty="0"/>
              <a:t> </a:t>
            </a:r>
            <a:r>
              <a:rPr lang="en-US" dirty="0" err="1"/>
              <a:t>širih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imajući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da se ne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prilagođavanje</a:t>
            </a:r>
            <a:r>
              <a:rPr lang="en-US" dirty="0"/>
              <a:t> </a:t>
            </a:r>
            <a:r>
              <a:rPr lang="en-US" dirty="0" err="1"/>
              <a:t>kompletnog</a:t>
            </a:r>
            <a:r>
              <a:rPr lang="en-US" dirty="0"/>
              <a:t> </a:t>
            </a:r>
            <a:r>
              <a:rPr lang="en-US" dirty="0" err="1"/>
              <a:t>nastavnog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sr-Latn-RS" dirty="0"/>
              <a:t>j</a:t>
            </a:r>
            <a:r>
              <a:rPr lang="en-US" dirty="0"/>
              <a:t>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 segment </a:t>
            </a:r>
            <a:r>
              <a:rPr lang="en-US" dirty="0" err="1"/>
              <a:t>nastavnog</a:t>
            </a:r>
            <a:r>
              <a:rPr lang="en-US" dirty="0"/>
              <a:t> plana </a:t>
            </a:r>
            <a:r>
              <a:rPr lang="en-US" dirty="0" err="1"/>
              <a:t>upotpunjen</a:t>
            </a:r>
            <a:r>
              <a:rPr lang="en-US" dirty="0"/>
              <a:t> </a:t>
            </a:r>
            <a:r>
              <a:rPr lang="en-US" dirty="0" err="1"/>
              <a:t>praktičnim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tehničkom</a:t>
            </a:r>
            <a:r>
              <a:rPr lang="en-US" dirty="0"/>
              <a:t> </a:t>
            </a:r>
            <a:r>
              <a:rPr lang="en-US" dirty="0" err="1"/>
              <a:t>opremom</a:t>
            </a:r>
            <a:r>
              <a:rPr lang="en-U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150463471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19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5262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istakli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sektor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IKT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dominantno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zapošljava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kadrove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šestim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višim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kvalifikacija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/>
              <a:t>ali</a:t>
            </a:r>
            <a:r>
              <a:rPr lang="en-US" dirty="0"/>
              <a:t> da je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širenja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i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u </a:t>
            </a:r>
            <a:r>
              <a:rPr lang="en-US" dirty="0" err="1"/>
              <a:t>prethodnom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prekvalifikacije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IKT </a:t>
            </a:r>
            <a:r>
              <a:rPr lang="en-US" dirty="0" err="1"/>
              <a:t>segmenta</a:t>
            </a:r>
            <a:r>
              <a:rPr lang="en-US" dirty="0"/>
              <a:t>.</a:t>
            </a:r>
            <a:endParaRPr lang="sr-Latn-RS" dirty="0"/>
          </a:p>
          <a:p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Obuke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kursevi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koji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organizovani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saradnji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Nacionalnom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službom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zapošljavanje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ocenjeni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većinom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uspešni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se </a:t>
            </a:r>
            <a:r>
              <a:rPr lang="en-US" dirty="0" err="1"/>
              <a:t>naglašava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pokazali</a:t>
            </a:r>
            <a:r>
              <a:rPr lang="en-US" dirty="0"/>
              <a:t> </a:t>
            </a:r>
            <a:r>
              <a:rPr lang="en-US" dirty="0" err="1"/>
              <a:t>pozitivan</a:t>
            </a:r>
            <a:r>
              <a:rPr lang="en-US" dirty="0"/>
              <a:t>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i </a:t>
            </a:r>
            <a:r>
              <a:rPr lang="en-US" dirty="0" err="1"/>
              <a:t>spremnost</a:t>
            </a:r>
            <a:r>
              <a:rPr lang="en-US" dirty="0"/>
              <a:t> da </a:t>
            </a:r>
            <a:r>
              <a:rPr lang="en-US" dirty="0" err="1"/>
              <a:t>uče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sr-Latn-RS" dirty="0"/>
              <a:t>su </a:t>
            </a:r>
            <a:r>
              <a:rPr lang="en-US" dirty="0"/>
              <a:t>i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završene</a:t>
            </a:r>
            <a:r>
              <a:rPr lang="en-US" dirty="0"/>
              <a:t> </a:t>
            </a:r>
            <a:r>
              <a:rPr lang="en-US" dirty="0" err="1"/>
              <a:t>obuke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promena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Zakona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o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porezu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dohodak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građana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usvojena</a:t>
            </a:r>
            <a:r>
              <a:rPr lang="en-US" dirty="0"/>
              <a:t> u </a:t>
            </a:r>
            <a:r>
              <a:rPr lang="en-US" dirty="0" err="1"/>
              <a:t>decembru</a:t>
            </a:r>
            <a:r>
              <a:rPr lang="en-US" dirty="0"/>
              <a:t> 2019.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cenu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uvodeći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preduzetnika</a:t>
            </a:r>
            <a:r>
              <a:rPr lang="en-US" dirty="0"/>
              <a:t> </a:t>
            </a:r>
            <a:r>
              <a:rPr lang="en-US" dirty="0" err="1"/>
              <a:t>registrovanih</a:t>
            </a:r>
            <a:r>
              <a:rPr lang="en-US" dirty="0"/>
              <a:t> u </a:t>
            </a:r>
            <a:r>
              <a:rPr lang="en-US" dirty="0" err="1"/>
              <a:t>delatnosti</a:t>
            </a:r>
            <a:r>
              <a:rPr lang="en-US" dirty="0"/>
              <a:t> IKT-a koji ne </a:t>
            </a:r>
            <a:r>
              <a:rPr lang="en-US" dirty="0" err="1"/>
              <a:t>ispunjavanju</a:t>
            </a:r>
            <a:r>
              <a:rPr lang="en-US" dirty="0"/>
              <a:t> </a:t>
            </a:r>
            <a:r>
              <a:rPr lang="en-US" dirty="0" err="1"/>
              <a:t>kriterijume</a:t>
            </a:r>
            <a:r>
              <a:rPr lang="en-US" dirty="0"/>
              <a:t> </a:t>
            </a:r>
            <a:r>
              <a:rPr lang="en-US" dirty="0" err="1"/>
              <a:t>samostalnosti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mogućih</a:t>
            </a:r>
            <a:r>
              <a:rPr lang="en-US" dirty="0"/>
              <a:t> </a:t>
            </a:r>
            <a:r>
              <a:rPr lang="en-US" dirty="0" err="1"/>
              <a:t>ishoda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mere je </a:t>
            </a:r>
            <a:r>
              <a:rPr lang="en-US" dirty="0" err="1"/>
              <a:t>prelazak</a:t>
            </a:r>
            <a:r>
              <a:rPr lang="en-US" dirty="0"/>
              <a:t> u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sivu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zonu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poslovanja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ubrzan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odlazak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iz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zemlje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stručnog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kadra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zanimanjem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IKT-a,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/>
              <a:t>sagovornika</a:t>
            </a:r>
            <a:r>
              <a:rPr lang="en-US" dirty="0"/>
              <a:t> vide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smanjenje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pritiska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zarade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sektoru</a:t>
            </a:r>
            <a:r>
              <a:rPr lang="en-US" dirty="0"/>
              <a:t>.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se u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i </a:t>
            </a:r>
            <a:r>
              <a:rPr lang="en-US" dirty="0" err="1"/>
              <a:t>potreba</a:t>
            </a:r>
            <a:r>
              <a:rPr lang="en-US" dirty="0"/>
              <a:t> za </a:t>
            </a:r>
            <a:r>
              <a:rPr lang="en-US" dirty="0" err="1"/>
              <a:t>kadrovima</a:t>
            </a:r>
            <a:r>
              <a:rPr lang="en-US" dirty="0"/>
              <a:t> 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prekvalifikovani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da </a:t>
            </a:r>
            <a:r>
              <a:rPr lang="en-US" dirty="0" err="1"/>
              <a:t>angažuju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iskusne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odgovarajućim</a:t>
            </a:r>
            <a:r>
              <a:rPr lang="en-US" dirty="0"/>
              <a:t> </a:t>
            </a:r>
            <a:r>
              <a:rPr lang="en-US" dirty="0" err="1"/>
              <a:t>formalnim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198834163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Posebno je analizirano prosečno vreme koje su preduzeća navela koje je potrebno za uvođenje novozaposlenog radnika u posao.…"/>
          <p:cNvSpPr txBox="1">
            <a:spLocks noGrp="1"/>
          </p:cNvSpPr>
          <p:nvPr>
            <p:ph type="body" idx="1"/>
          </p:nvPr>
        </p:nvSpPr>
        <p:spPr>
          <a:xfrm>
            <a:off x="312939" y="1428549"/>
            <a:ext cx="9475062" cy="5131565"/>
          </a:xfrm>
          <a:prstGeom prst="rect">
            <a:avLst/>
          </a:prstGeom>
        </p:spPr>
        <p:txBody>
          <a:bodyPr/>
          <a:lstStyle/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Sektor</a:t>
            </a:r>
            <a:r>
              <a:rPr lang="en-US" dirty="0"/>
              <a:t> IKT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najbrže</a:t>
            </a:r>
            <a:r>
              <a:rPr lang="en-US" dirty="0"/>
              <a:t> </a:t>
            </a:r>
            <a:r>
              <a:rPr lang="en-US" dirty="0" err="1"/>
              <a:t>rastući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i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 </a:t>
            </a:r>
            <a:r>
              <a:rPr lang="en-US" dirty="0" err="1"/>
              <a:t>Stalni</a:t>
            </a:r>
            <a:r>
              <a:rPr lang="en-US" dirty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za </a:t>
            </a:r>
            <a:r>
              <a:rPr lang="en-US" dirty="0" err="1"/>
              <a:t>proizvodima</a:t>
            </a:r>
            <a:r>
              <a:rPr lang="en-US" dirty="0"/>
              <a:t> i </a:t>
            </a:r>
            <a:r>
              <a:rPr lang="en-US" dirty="0" err="1"/>
              <a:t>uslugama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(pre </a:t>
            </a:r>
            <a:r>
              <a:rPr lang="en-US" dirty="0" err="1"/>
              <a:t>svega</a:t>
            </a:r>
            <a:r>
              <a:rPr lang="en-US" dirty="0"/>
              <a:t> u </a:t>
            </a:r>
            <a:r>
              <a:rPr lang="en-US" dirty="0" err="1"/>
              <a:t>domenu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softvera</a:t>
            </a:r>
            <a:r>
              <a:rPr lang="en-US" dirty="0"/>
              <a:t>)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 </a:t>
            </a:r>
            <a:r>
              <a:rPr lang="en-US" dirty="0" err="1"/>
              <a:t>pojedinaca</a:t>
            </a:r>
            <a:r>
              <a:rPr lang="en-US" dirty="0"/>
              <a:t> i </a:t>
            </a:r>
            <a:r>
              <a:rPr lang="en-US" dirty="0" err="1"/>
              <a:t>domaćinstava</a:t>
            </a:r>
            <a:r>
              <a:rPr lang="en-US" dirty="0"/>
              <a:t>, </a:t>
            </a:r>
            <a:r>
              <a:rPr lang="en-US" dirty="0" err="1"/>
              <a:t>omogućio</a:t>
            </a:r>
            <a:r>
              <a:rPr lang="en-US" dirty="0"/>
              <a:t> je </a:t>
            </a:r>
            <a:r>
              <a:rPr lang="en-US" dirty="0" err="1"/>
              <a:t>otvaranje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i </a:t>
            </a:r>
            <a:r>
              <a:rPr lang="en-US" dirty="0" err="1"/>
              <a:t>transformaciju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i </a:t>
            </a:r>
            <a:r>
              <a:rPr lang="en-US" dirty="0" err="1"/>
              <a:t>zanimanja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Sektor</a:t>
            </a:r>
            <a:r>
              <a:rPr lang="en-US" dirty="0"/>
              <a:t> IKT-a je u 2017. </a:t>
            </a:r>
            <a:r>
              <a:rPr lang="en-US" dirty="0" err="1"/>
              <a:t>godini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stvorio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dodatu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5% </a:t>
            </a:r>
            <a:r>
              <a:rPr lang="en-US" dirty="0" err="1"/>
              <a:t>njenog</a:t>
            </a:r>
            <a:r>
              <a:rPr lang="en-US" dirty="0"/>
              <a:t> BDP-a. U 2017.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doprinos</a:t>
            </a:r>
            <a:r>
              <a:rPr lang="en-US" dirty="0"/>
              <a:t> IKT-a je bio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poljoprivrede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definitivno</a:t>
            </a:r>
            <a:r>
              <a:rPr lang="en-US" dirty="0"/>
              <a:t> bio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građevinarstva</a:t>
            </a:r>
            <a:r>
              <a:rPr lang="en-US" dirty="0"/>
              <a:t>, </a:t>
            </a:r>
            <a:r>
              <a:rPr lang="en-US" dirty="0" err="1"/>
              <a:t>snabdevanja</a:t>
            </a:r>
            <a:r>
              <a:rPr lang="en-US" dirty="0"/>
              <a:t> </a:t>
            </a:r>
            <a:r>
              <a:rPr lang="en-US" dirty="0" err="1"/>
              <a:t>električnom</a:t>
            </a:r>
            <a:r>
              <a:rPr lang="en-US" dirty="0"/>
              <a:t> </a:t>
            </a:r>
            <a:r>
              <a:rPr lang="en-US" dirty="0" err="1"/>
              <a:t>energijom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rudarstva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IKT-a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celokupan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2017. </a:t>
            </a:r>
            <a:r>
              <a:rPr lang="en-US" dirty="0" err="1"/>
              <a:t>godine</a:t>
            </a:r>
            <a:r>
              <a:rPr lang="en-US" dirty="0"/>
              <a:t> je </a:t>
            </a:r>
            <a:r>
              <a:rPr lang="en-US" dirty="0" err="1"/>
              <a:t>iznosio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5,8%. To je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učešću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građevinarstva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saobraćaja</a:t>
            </a:r>
            <a:r>
              <a:rPr lang="en-US" dirty="0"/>
              <a:t> i </a:t>
            </a:r>
            <a:r>
              <a:rPr lang="en-US" dirty="0" err="1"/>
              <a:t>skladištenja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Imajući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IKT </a:t>
            </a:r>
            <a:r>
              <a:rPr lang="en-US" dirty="0" err="1"/>
              <a:t>sektora</a:t>
            </a:r>
            <a:r>
              <a:rPr lang="en-US" dirty="0"/>
              <a:t> za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,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 da </a:t>
            </a:r>
            <a:r>
              <a:rPr lang="en-US" dirty="0" err="1"/>
              <a:t>sagleda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to </a:t>
            </a:r>
            <a:r>
              <a:rPr lang="en-US" dirty="0" err="1"/>
              <a:t>zanimanja</a:t>
            </a:r>
            <a:r>
              <a:rPr lang="en-US" dirty="0"/>
              <a:t> 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prepoznata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najbitnija</a:t>
            </a:r>
            <a:r>
              <a:rPr lang="en-US" dirty="0"/>
              <a:t> za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IKT </a:t>
            </a:r>
            <a:r>
              <a:rPr lang="en-US" dirty="0" err="1"/>
              <a:t>sektora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50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pic>
        <p:nvPicPr>
          <p:cNvPr id="502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22182" y="1674076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03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pic>
        <p:nvPicPr>
          <p:cNvPr id="504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232" y="4296741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05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06" name="Analiza usklađenosti potreba sektora Agrobiznisa za kadrovima sa trenutnom ponudom obrazovnog sistema u Srbiji"/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lang="sr-Latn-RS" dirty="0"/>
              <a:t>UVOD – opšte karakteristike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20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4585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informacionih</a:t>
            </a:r>
            <a:r>
              <a:rPr lang="en-US" dirty="0"/>
              <a:t> i </a:t>
            </a:r>
            <a:r>
              <a:rPr lang="en-US" dirty="0" err="1"/>
              <a:t>komunikacionih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 (IKT)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najbrže</a:t>
            </a:r>
            <a:r>
              <a:rPr lang="en-US" dirty="0"/>
              <a:t> </a:t>
            </a:r>
            <a:r>
              <a:rPr lang="en-US" dirty="0" err="1"/>
              <a:t>rastući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i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/>
              <a:t>P</a:t>
            </a:r>
            <a:r>
              <a:rPr lang="en-US" dirty="0" err="1"/>
              <a:t>osebna</a:t>
            </a:r>
            <a:r>
              <a:rPr lang="en-US" dirty="0"/>
              <a:t> </a:t>
            </a:r>
            <a:r>
              <a:rPr lang="en-US" dirty="0" err="1"/>
              <a:t>pažnja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unapređivanja</a:t>
            </a:r>
            <a:r>
              <a:rPr lang="en-US" dirty="0"/>
              <a:t> </a:t>
            </a:r>
            <a:r>
              <a:rPr lang="en-US" dirty="0" err="1"/>
              <a:t>nastavnih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 u </a:t>
            </a:r>
            <a:r>
              <a:rPr lang="en-US" dirty="0" err="1"/>
              <a:t>srednjem</a:t>
            </a:r>
            <a:r>
              <a:rPr lang="en-US" dirty="0"/>
              <a:t> i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obrazovanju</a:t>
            </a:r>
            <a:r>
              <a:rPr lang="en-US" dirty="0"/>
              <a:t> mora </a:t>
            </a:r>
            <a:r>
              <a:rPr lang="sr-Latn-RS" dirty="0"/>
              <a:t>se </a:t>
            </a:r>
            <a:r>
              <a:rPr lang="en-US" dirty="0" err="1"/>
              <a:t>posvetiti</a:t>
            </a:r>
            <a:r>
              <a:rPr lang="en-US" dirty="0"/>
              <a:t> i </a:t>
            </a:r>
            <a:r>
              <a:rPr lang="en-US" dirty="0" err="1"/>
              <a:t>uočenim</a:t>
            </a:r>
            <a:r>
              <a:rPr lang="en-US" dirty="0"/>
              <a:t> </a:t>
            </a:r>
            <a:r>
              <a:rPr lang="en-US" dirty="0" err="1"/>
              <a:t>kadrovskim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IKT </a:t>
            </a:r>
            <a:r>
              <a:rPr lang="en-US" dirty="0" err="1"/>
              <a:t>sektora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IKT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očekuje</a:t>
            </a:r>
            <a:r>
              <a:rPr lang="en-US" dirty="0"/>
              <a:t> u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za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proizvodima</a:t>
            </a:r>
            <a:r>
              <a:rPr lang="en-US" dirty="0"/>
              <a:t> i </a:t>
            </a:r>
            <a:r>
              <a:rPr lang="en-US" dirty="0" err="1"/>
              <a:t>uslugama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preneti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za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radnicima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/>
              <a:t>N</a:t>
            </a:r>
            <a:r>
              <a:rPr lang="en-US" dirty="0" err="1"/>
              <a:t>ajveći</a:t>
            </a:r>
            <a:r>
              <a:rPr lang="en-US" dirty="0"/>
              <a:t> deo </a:t>
            </a:r>
            <a:r>
              <a:rPr lang="en-US" dirty="0" err="1"/>
              <a:t>zaposlenih</a:t>
            </a:r>
            <a:r>
              <a:rPr lang="en-US" dirty="0"/>
              <a:t> u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IKT-a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profili</a:t>
            </a:r>
            <a:r>
              <a:rPr lang="en-US" dirty="0"/>
              <a:t> IKT </a:t>
            </a:r>
            <a:r>
              <a:rPr lang="en-US" dirty="0" err="1"/>
              <a:t>stručnjaka</a:t>
            </a:r>
            <a:r>
              <a:rPr lang="en-US" dirty="0"/>
              <a:t>. </a:t>
            </a:r>
            <a:r>
              <a:rPr lang="sr-Latn-RS" dirty="0"/>
              <a:t>U</a:t>
            </a:r>
            <a:r>
              <a:rPr lang="en-US" dirty="0"/>
              <a:t> IKT </a:t>
            </a:r>
            <a:r>
              <a:rPr lang="en-US" dirty="0" err="1"/>
              <a:t>sektoru</a:t>
            </a:r>
            <a:r>
              <a:rPr lang="en-US" dirty="0"/>
              <a:t> je </a:t>
            </a:r>
            <a:r>
              <a:rPr lang="en-US" dirty="0" err="1"/>
              <a:t>prisutan</a:t>
            </a:r>
            <a:r>
              <a:rPr lang="en-US" dirty="0"/>
              <a:t> i ne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segment </a:t>
            </a:r>
            <a:r>
              <a:rPr lang="en-US" dirty="0" err="1"/>
              <a:t>tražnje</a:t>
            </a:r>
            <a:r>
              <a:rPr lang="en-US" dirty="0"/>
              <a:t> za </a:t>
            </a:r>
            <a:r>
              <a:rPr lang="en-US" dirty="0" err="1"/>
              <a:t>zanimanjima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usko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za </a:t>
            </a:r>
            <a:r>
              <a:rPr lang="en-US" dirty="0" err="1"/>
              <a:t>ovu</a:t>
            </a:r>
            <a:r>
              <a:rPr lang="en-US" dirty="0"/>
              <a:t> oblast.</a:t>
            </a:r>
            <a:endParaRPr lang="sr-Latn-RS" dirty="0"/>
          </a:p>
          <a:p>
            <a:r>
              <a:rPr lang="sr-Latn-RS" dirty="0"/>
              <a:t>Postoji</a:t>
            </a:r>
            <a:r>
              <a:rPr lang="en-US" dirty="0"/>
              <a:t> </a:t>
            </a:r>
            <a:r>
              <a:rPr lang="en-US" dirty="0" err="1"/>
              <a:t>potreb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en-US" dirty="0" err="1"/>
              <a:t>uvođenja</a:t>
            </a:r>
            <a:r>
              <a:rPr lang="en-US" dirty="0"/>
              <a:t> </a:t>
            </a:r>
            <a:r>
              <a:rPr lang="en-US" dirty="0" err="1"/>
              <a:t>multidisciplinarnih</a:t>
            </a:r>
            <a:r>
              <a:rPr lang="en-US" dirty="0"/>
              <a:t> </a:t>
            </a:r>
            <a:r>
              <a:rPr lang="en-US" dirty="0" err="1"/>
              <a:t>smerova</a:t>
            </a:r>
            <a:r>
              <a:rPr lang="en-US" dirty="0"/>
              <a:t> i </a:t>
            </a:r>
            <a:r>
              <a:rPr lang="en-US" dirty="0" err="1"/>
              <a:t>nastavnih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(pre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univerzitetima</a:t>
            </a:r>
            <a:r>
              <a:rPr lang="en-US" dirty="0"/>
              <a:t>)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kreirali</a:t>
            </a:r>
            <a:r>
              <a:rPr lang="en-US" dirty="0"/>
              <a:t> </a:t>
            </a:r>
            <a:r>
              <a:rPr lang="en-US" dirty="0" err="1"/>
              <a:t>obrazovni</a:t>
            </a:r>
            <a:r>
              <a:rPr lang="en-US" dirty="0"/>
              <a:t> </a:t>
            </a:r>
            <a:r>
              <a:rPr lang="en-US" dirty="0" err="1"/>
              <a:t>profili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znanjima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, </a:t>
            </a:r>
            <a:r>
              <a:rPr lang="en-US" dirty="0" err="1"/>
              <a:t>menadžmenta</a:t>
            </a:r>
            <a:r>
              <a:rPr lang="en-US" dirty="0"/>
              <a:t> i IKT </a:t>
            </a:r>
            <a:r>
              <a:rPr lang="en-US" dirty="0" err="1"/>
              <a:t>veština</a:t>
            </a:r>
            <a:r>
              <a:rPr lang="en-US" dirty="0"/>
              <a:t> 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neophodni</a:t>
            </a:r>
            <a:r>
              <a:rPr lang="en-US" dirty="0"/>
              <a:t> </a:t>
            </a:r>
            <a:r>
              <a:rPr lang="en-US" dirty="0" err="1"/>
              <a:t>srpskim</a:t>
            </a:r>
            <a:r>
              <a:rPr lang="en-US" dirty="0"/>
              <a:t> IKT </a:t>
            </a:r>
            <a:r>
              <a:rPr lang="en-US" dirty="0" err="1"/>
              <a:t>preduzećima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povećavanja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konkurentske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i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inostranom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lang="sr-Latn-RS" dirty="0"/>
              <a:t>Zaključna razmatranja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202710126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21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5416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/>
              <a:t>Da bi se </a:t>
            </a:r>
            <a:r>
              <a:rPr lang="en-US" dirty="0" err="1"/>
              <a:t>skratilo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neophodno</a:t>
            </a:r>
            <a:r>
              <a:rPr lang="en-US" dirty="0"/>
              <a:t> za </a:t>
            </a:r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u </a:t>
            </a:r>
            <a:r>
              <a:rPr lang="en-US" dirty="0" err="1"/>
              <a:t>posao</a:t>
            </a:r>
            <a:r>
              <a:rPr lang="en-US" dirty="0"/>
              <a:t> u IKT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razviti</a:t>
            </a:r>
            <a:r>
              <a:rPr lang="en-US" dirty="0"/>
              <a:t> </a:t>
            </a:r>
            <a:r>
              <a:rPr lang="en-US" dirty="0" err="1"/>
              <a:t>postojeći</a:t>
            </a:r>
            <a:r>
              <a:rPr lang="en-US" dirty="0"/>
              <a:t> model </a:t>
            </a:r>
            <a:r>
              <a:rPr lang="en-US" dirty="0" err="1"/>
              <a:t>dualnog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u </a:t>
            </a:r>
            <a:r>
              <a:rPr lang="en-US" dirty="0" err="1"/>
              <a:t>srednjim</a:t>
            </a:r>
            <a:r>
              <a:rPr lang="en-US" dirty="0"/>
              <a:t> </a:t>
            </a:r>
            <a:r>
              <a:rPr lang="en-US" dirty="0" err="1"/>
              <a:t>školama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uvesti</a:t>
            </a:r>
            <a:r>
              <a:rPr lang="en-US" dirty="0"/>
              <a:t> </a:t>
            </a:r>
            <a:r>
              <a:rPr lang="en-US" dirty="0" err="1"/>
              <a:t>stručnu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fakultetima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se </a:t>
            </a:r>
            <a:r>
              <a:rPr lang="en-US" dirty="0" err="1"/>
              <a:t>obavljala</a:t>
            </a:r>
            <a:r>
              <a:rPr lang="en-US" dirty="0"/>
              <a:t> u </a:t>
            </a:r>
            <a:r>
              <a:rPr lang="en-US" dirty="0" err="1"/>
              <a:t>saradnji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IKT </a:t>
            </a:r>
            <a:r>
              <a:rPr lang="en-US" dirty="0" err="1"/>
              <a:t>preduzećima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disproporcija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IKT-a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 koji se </a:t>
            </a:r>
            <a:r>
              <a:rPr lang="en-US" dirty="0" err="1"/>
              <a:t>prijavljuju</a:t>
            </a:r>
            <a:r>
              <a:rPr lang="en-US" dirty="0"/>
              <a:t> za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  <a:p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IKT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prepoznaje</a:t>
            </a:r>
            <a:r>
              <a:rPr lang="en-US" dirty="0"/>
              <a:t> </a:t>
            </a:r>
            <a:r>
              <a:rPr lang="en-US" dirty="0" err="1"/>
              <a:t>nedovoljan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mekih</a:t>
            </a:r>
            <a:r>
              <a:rPr lang="en-US" dirty="0"/>
              <a:t> (</a:t>
            </a:r>
            <a:r>
              <a:rPr lang="en-US" dirty="0" err="1"/>
              <a:t>društvenih</a:t>
            </a:r>
            <a:r>
              <a:rPr lang="en-US" dirty="0"/>
              <a:t>) </a:t>
            </a:r>
            <a:r>
              <a:rPr lang="en-US" dirty="0" err="1"/>
              <a:t>veština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i to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kandidati</a:t>
            </a:r>
            <a:r>
              <a:rPr lang="en-US" dirty="0"/>
              <a:t> koji </a:t>
            </a:r>
            <a:r>
              <a:rPr lang="en-US" dirty="0" err="1"/>
              <a:t>dolaze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</a:t>
            </a:r>
            <a:r>
              <a:rPr lang="en-US" dirty="0" err="1"/>
              <a:t>radno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Poslodavci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IKT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je </a:t>
            </a:r>
            <a:r>
              <a:rPr lang="en-US" dirty="0" err="1"/>
              <a:t>uzrok</a:t>
            </a:r>
            <a:r>
              <a:rPr lang="en-US" dirty="0"/>
              <a:t> </a:t>
            </a:r>
            <a:r>
              <a:rPr lang="en-US" dirty="0" err="1"/>
              <a:t>nedostajućih</a:t>
            </a:r>
            <a:r>
              <a:rPr lang="en-US" dirty="0"/>
              <a:t> </a:t>
            </a:r>
            <a:r>
              <a:rPr lang="en-US" dirty="0" err="1"/>
              <a:t>tehničkih</a:t>
            </a:r>
            <a:r>
              <a:rPr lang="en-US" dirty="0"/>
              <a:t> </a:t>
            </a:r>
            <a:r>
              <a:rPr lang="en-US" dirty="0" err="1"/>
              <a:t>veština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praktičnog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formalnog</a:t>
            </a:r>
            <a:r>
              <a:rPr lang="en-US" dirty="0"/>
              <a:t> </a:t>
            </a:r>
            <a:r>
              <a:rPr lang="en-US" dirty="0" err="1"/>
              <a:t>školovanja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programskim</a:t>
            </a:r>
            <a:r>
              <a:rPr lang="en-US" dirty="0"/>
              <a:t> </a:t>
            </a:r>
            <a:r>
              <a:rPr lang="en-US" dirty="0" err="1"/>
              <a:t>jezicima</a:t>
            </a:r>
            <a:r>
              <a:rPr lang="en-US" dirty="0"/>
              <a:t>, </a:t>
            </a:r>
            <a:r>
              <a:rPr lang="en-US" dirty="0" err="1"/>
              <a:t>projektnim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tehničkom</a:t>
            </a:r>
            <a:r>
              <a:rPr lang="en-US" dirty="0"/>
              <a:t> </a:t>
            </a:r>
            <a:r>
              <a:rPr lang="en-US" dirty="0" err="1"/>
              <a:t>opremom</a:t>
            </a:r>
            <a:r>
              <a:rPr lang="sr-Latn-RS" dirty="0"/>
              <a:t>.</a:t>
            </a:r>
            <a:endParaRPr lang="en-US" dirty="0"/>
          </a:p>
          <a:p>
            <a:r>
              <a:rPr lang="en-US" dirty="0" err="1"/>
              <a:t>Neusklađenost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IKT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obrazovni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se </a:t>
            </a:r>
            <a:r>
              <a:rPr lang="en-US" dirty="0" err="1"/>
              <a:t>uočava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da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IKT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usmerava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obuke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novozaposlene</a:t>
            </a:r>
            <a:r>
              <a:rPr lang="en-US" dirty="0"/>
              <a:t> </a:t>
            </a:r>
            <a:r>
              <a:rPr lang="en-US" dirty="0" err="1"/>
              <a:t>radnike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to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završenog</a:t>
            </a:r>
            <a:r>
              <a:rPr lang="en-US" dirty="0"/>
              <a:t> </a:t>
            </a:r>
            <a:r>
              <a:rPr lang="en-US" dirty="0" err="1"/>
              <a:t>sekundarnog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tercijarnog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sr-Latn-R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lang="sr-Latn-RS" dirty="0"/>
              <a:t>Zaključna razmatranja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335034847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22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31593" y="1428550"/>
            <a:ext cx="9601540" cy="5262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nastavnih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(i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tercijarnom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)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uvesti</a:t>
            </a:r>
            <a:r>
              <a:rPr lang="en-US" dirty="0"/>
              <a:t> i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(</a:t>
            </a:r>
            <a:r>
              <a:rPr lang="en-US" dirty="0" err="1"/>
              <a:t>preduzećima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organizuju</a:t>
            </a:r>
            <a:r>
              <a:rPr lang="en-US" dirty="0"/>
              <a:t> </a:t>
            </a:r>
            <a:r>
              <a:rPr lang="en-US" dirty="0" err="1"/>
              <a:t>obuke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IKT </a:t>
            </a:r>
            <a:r>
              <a:rPr lang="en-US" dirty="0" err="1"/>
              <a:t>oblasti</a:t>
            </a:r>
            <a:r>
              <a:rPr lang="en-US" dirty="0"/>
              <a:t> (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softvera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)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poslodavaca</a:t>
            </a:r>
            <a:r>
              <a:rPr lang="en-US" dirty="0"/>
              <a:t>.</a:t>
            </a:r>
          </a:p>
          <a:p>
            <a:r>
              <a:rPr lang="en-US" dirty="0"/>
              <a:t>Da bi se IKT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nosilac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konkurentnosti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razvijao</a:t>
            </a:r>
            <a:r>
              <a:rPr lang="en-US" dirty="0"/>
              <a:t> u </a:t>
            </a:r>
            <a:r>
              <a:rPr lang="en-US" dirty="0" err="1"/>
              <a:t>smeru</a:t>
            </a:r>
            <a:r>
              <a:rPr lang="en-US" dirty="0"/>
              <a:t> </a:t>
            </a:r>
            <a:r>
              <a:rPr lang="en-US" dirty="0" err="1"/>
              <a:t>ublažavanja</a:t>
            </a:r>
            <a:r>
              <a:rPr lang="en-US" dirty="0"/>
              <a:t> </a:t>
            </a:r>
            <a:r>
              <a:rPr lang="en-US" dirty="0" err="1"/>
              <a:t>negativnih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pandemije</a:t>
            </a:r>
            <a:r>
              <a:rPr lang="en-US" dirty="0"/>
              <a:t> </a:t>
            </a:r>
            <a:r>
              <a:rPr lang="en-US" dirty="0" err="1"/>
              <a:t>izazvane</a:t>
            </a:r>
            <a:r>
              <a:rPr lang="en-US" dirty="0"/>
              <a:t> </a:t>
            </a:r>
            <a:r>
              <a:rPr lang="en-US" dirty="0" err="1"/>
              <a:t>virusom</a:t>
            </a:r>
            <a:r>
              <a:rPr lang="en-US" dirty="0"/>
              <a:t> korona u </a:t>
            </a:r>
            <a:r>
              <a:rPr lang="en-US" dirty="0" err="1"/>
              <a:t>celoj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pakete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za </a:t>
            </a:r>
            <a:r>
              <a:rPr lang="en-US" dirty="0" err="1"/>
              <a:t>digitalnu</a:t>
            </a:r>
            <a:r>
              <a:rPr lang="en-US" dirty="0"/>
              <a:t> </a:t>
            </a:r>
            <a:r>
              <a:rPr lang="en-US" dirty="0" err="1"/>
              <a:t>transformaciju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rebalansiranje</a:t>
            </a:r>
            <a:r>
              <a:rPr lang="en-US" dirty="0"/>
              <a:t> </a:t>
            </a:r>
            <a:r>
              <a:rPr lang="en-US" dirty="0" err="1"/>
              <a:t>budžeta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pružila</a:t>
            </a:r>
            <a:r>
              <a:rPr lang="en-US" dirty="0"/>
              <a:t> </a:t>
            </a:r>
            <a:r>
              <a:rPr lang="en-US" dirty="0" err="1"/>
              <a:t>podrška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za </a:t>
            </a:r>
            <a:r>
              <a:rPr lang="en-US" dirty="0" err="1"/>
              <a:t>oporavak</a:t>
            </a:r>
            <a:r>
              <a:rPr lang="en-US" dirty="0"/>
              <a:t> od </a:t>
            </a:r>
            <a:r>
              <a:rPr lang="en-US" dirty="0" err="1"/>
              <a:t>krize</a:t>
            </a:r>
            <a:r>
              <a:rPr lang="en-US" dirty="0"/>
              <a:t> i </a:t>
            </a:r>
            <a:r>
              <a:rPr lang="en-US" dirty="0" err="1"/>
              <a:t>preusmerila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ka </a:t>
            </a:r>
            <a:r>
              <a:rPr lang="en-US" dirty="0" err="1"/>
              <a:t>digitalnom</a:t>
            </a:r>
            <a:r>
              <a:rPr lang="en-US" dirty="0"/>
              <a:t> </a:t>
            </a:r>
            <a:r>
              <a:rPr lang="en-US" dirty="0" err="1"/>
              <a:t>obrazovanju</a:t>
            </a:r>
            <a:r>
              <a:rPr lang="en-US" dirty="0"/>
              <a:t>,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,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i </a:t>
            </a:r>
            <a:r>
              <a:rPr lang="en-US" dirty="0" err="1"/>
              <a:t>digitalizacija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i </a:t>
            </a:r>
            <a:r>
              <a:rPr lang="en-US" dirty="0" err="1"/>
              <a:t>srednjih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granama</a:t>
            </a:r>
            <a:r>
              <a:rPr lang="en-US" dirty="0"/>
              <a:t>, </a:t>
            </a:r>
            <a:r>
              <a:rPr lang="en-US" dirty="0" err="1"/>
              <a:t>investirati</a:t>
            </a:r>
            <a:r>
              <a:rPr lang="en-US" dirty="0"/>
              <a:t> u 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platforme</a:t>
            </a:r>
            <a:r>
              <a:rPr lang="en-US" dirty="0"/>
              <a:t> za </a:t>
            </a:r>
            <a:r>
              <a:rPr lang="en-US" dirty="0" err="1"/>
              <a:t>obrazovanje</a:t>
            </a:r>
            <a:r>
              <a:rPr lang="en-US" dirty="0"/>
              <a:t>, </a:t>
            </a:r>
            <a:r>
              <a:rPr lang="en-US" dirty="0" err="1"/>
              <a:t>ubrzati</a:t>
            </a:r>
            <a:r>
              <a:rPr lang="en-US" dirty="0"/>
              <a:t> </a:t>
            </a:r>
            <a:r>
              <a:rPr lang="en-US" dirty="0" err="1"/>
              <a:t>uvođenje</a:t>
            </a:r>
            <a:r>
              <a:rPr lang="en-US" dirty="0"/>
              <a:t> i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tehnoloških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širokopojasnog</a:t>
            </a:r>
            <a:r>
              <a:rPr lang="en-US" dirty="0"/>
              <a:t> </a:t>
            </a:r>
            <a:r>
              <a:rPr lang="en-US" dirty="0" err="1"/>
              <a:t>interneta</a:t>
            </a:r>
            <a:r>
              <a:rPr lang="en-US" dirty="0"/>
              <a:t> i </a:t>
            </a:r>
            <a:r>
              <a:rPr lang="en-US" dirty="0" err="1"/>
              <a:t>usvojiti</a:t>
            </a:r>
            <a:r>
              <a:rPr lang="en-US" dirty="0"/>
              <a:t> nova i </a:t>
            </a:r>
            <a:r>
              <a:rPr lang="en-US" dirty="0" err="1"/>
              <a:t>prilagoditi</a:t>
            </a:r>
            <a:r>
              <a:rPr lang="en-US" dirty="0"/>
              <a:t> </a:t>
            </a:r>
            <a:r>
              <a:rPr lang="en-US" dirty="0" err="1"/>
              <a:t>postojeća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daljinu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i pre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prisutno</a:t>
            </a:r>
            <a:r>
              <a:rPr lang="en-US" dirty="0"/>
              <a:t> u IKT </a:t>
            </a:r>
            <a:r>
              <a:rPr lang="en-US" dirty="0" err="1"/>
              <a:t>sektoru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lang="sr-Latn-RS" dirty="0"/>
              <a:t>Zaključna razmatranja</a:t>
            </a:r>
            <a:endParaRPr sz="792" dirty="0"/>
          </a:p>
        </p:txBody>
      </p:sp>
    </p:spTree>
    <p:extLst>
      <p:ext uri="{BB962C8B-B14F-4D97-AF65-F5344CB8AC3E}">
        <p14:creationId xmlns:p14="http://schemas.microsoft.com/office/powerpoint/2010/main" val="163397609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Posebno je analizirano prosečno vreme koje su preduzeća navela koje je potrebno za uvođenje novozaposlenog radnika u posao.…"/>
          <p:cNvSpPr txBox="1">
            <a:spLocks noGrp="1"/>
          </p:cNvSpPr>
          <p:nvPr>
            <p:ph type="body" idx="1"/>
          </p:nvPr>
        </p:nvSpPr>
        <p:spPr>
          <a:xfrm>
            <a:off x="312939" y="1428549"/>
            <a:ext cx="9475062" cy="5131565"/>
          </a:xfrm>
          <a:prstGeom prst="rect">
            <a:avLst/>
          </a:prstGeom>
        </p:spPr>
        <p:txBody>
          <a:bodyPr/>
          <a:lstStyle/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Posebno</a:t>
            </a:r>
            <a:r>
              <a:rPr dirty="0"/>
              <a:t> je </a:t>
            </a:r>
            <a:r>
              <a:rPr dirty="0" err="1"/>
              <a:t>analizirano</a:t>
            </a:r>
            <a:r>
              <a:rPr dirty="0"/>
              <a:t> </a:t>
            </a:r>
            <a:r>
              <a:rPr dirty="0" err="1"/>
              <a:t>prosečno</a:t>
            </a:r>
            <a:r>
              <a:rPr dirty="0"/>
              <a:t> </a:t>
            </a:r>
            <a:r>
              <a:rPr dirty="0" err="1"/>
              <a:t>vreme</a:t>
            </a:r>
            <a:r>
              <a:rPr dirty="0"/>
              <a:t> </a:t>
            </a:r>
            <a:r>
              <a:rPr dirty="0" err="1"/>
              <a:t>koje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preduzeća</a:t>
            </a:r>
            <a:r>
              <a:rPr dirty="0"/>
              <a:t> </a:t>
            </a:r>
            <a:r>
              <a:rPr dirty="0" err="1"/>
              <a:t>navela</a:t>
            </a:r>
            <a:r>
              <a:rPr dirty="0"/>
              <a:t> </a:t>
            </a:r>
            <a:r>
              <a:rPr dirty="0" err="1"/>
              <a:t>koje</a:t>
            </a:r>
            <a:r>
              <a:rPr dirty="0"/>
              <a:t> je </a:t>
            </a:r>
            <a:r>
              <a:rPr dirty="0" err="1"/>
              <a:t>potrebno</a:t>
            </a:r>
            <a:r>
              <a:rPr dirty="0"/>
              <a:t> za </a:t>
            </a:r>
            <a:r>
              <a:rPr dirty="0" err="1"/>
              <a:t>uvođenje</a:t>
            </a:r>
            <a:r>
              <a:rPr dirty="0"/>
              <a:t> </a:t>
            </a:r>
            <a:r>
              <a:rPr dirty="0" err="1"/>
              <a:t>novozaposlenog</a:t>
            </a:r>
            <a:r>
              <a:rPr dirty="0"/>
              <a:t> </a:t>
            </a:r>
            <a:r>
              <a:rPr dirty="0" err="1"/>
              <a:t>radnika</a:t>
            </a:r>
            <a:r>
              <a:rPr dirty="0"/>
              <a:t> u </a:t>
            </a:r>
            <a:r>
              <a:rPr dirty="0" err="1"/>
              <a:t>posao</a:t>
            </a:r>
            <a:r>
              <a:rPr dirty="0"/>
              <a:t>.</a:t>
            </a:r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Ovaj</a:t>
            </a:r>
            <a:r>
              <a:rPr dirty="0"/>
              <a:t> </a:t>
            </a:r>
            <a:r>
              <a:rPr dirty="0" err="1"/>
              <a:t>podatak</a:t>
            </a:r>
            <a:r>
              <a:rPr dirty="0"/>
              <a:t> </a:t>
            </a:r>
            <a:r>
              <a:rPr dirty="0" err="1"/>
              <a:t>pokazuje</a:t>
            </a:r>
            <a:r>
              <a:rPr dirty="0"/>
              <a:t> </a:t>
            </a:r>
            <a:r>
              <a:rPr dirty="0" err="1"/>
              <a:t>koliko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radnici</a:t>
            </a:r>
            <a:r>
              <a:rPr dirty="0"/>
              <a:t> u </a:t>
            </a:r>
            <a:r>
              <a:rPr dirty="0" err="1"/>
              <a:t>proseku</a:t>
            </a:r>
            <a:r>
              <a:rPr dirty="0"/>
              <a:t> </a:t>
            </a:r>
            <a:r>
              <a:rPr dirty="0" err="1"/>
              <a:t>pripremljeni</a:t>
            </a:r>
            <a:r>
              <a:rPr dirty="0"/>
              <a:t> za </a:t>
            </a:r>
            <a:r>
              <a:rPr dirty="0" err="1"/>
              <a:t>konkretne</a:t>
            </a:r>
            <a:r>
              <a:rPr dirty="0"/>
              <a:t> </a:t>
            </a:r>
            <a:r>
              <a:rPr dirty="0" err="1"/>
              <a:t>zahteve</a:t>
            </a:r>
            <a:r>
              <a:rPr dirty="0"/>
              <a:t> </a:t>
            </a:r>
            <a:r>
              <a:rPr dirty="0" err="1"/>
              <a:t>radnog</a:t>
            </a:r>
            <a:r>
              <a:rPr dirty="0"/>
              <a:t> </a:t>
            </a:r>
            <a:r>
              <a:rPr dirty="0" err="1"/>
              <a:t>mesta</a:t>
            </a:r>
            <a:r>
              <a:rPr dirty="0"/>
              <a:t>.</a:t>
            </a:r>
            <a:endParaRPr lang="en-GB" dirty="0"/>
          </a:p>
          <a:p>
            <a:pPr marL="0" indent="0" algn="ctr">
              <a:spcBef>
                <a:spcPts val="1200"/>
              </a:spcBef>
              <a:buNone/>
              <a:defRPr>
                <a:solidFill>
                  <a:srgbClr val="000000"/>
                </a:solidFill>
              </a:defRPr>
            </a:pPr>
            <a:r>
              <a:rPr lang="pl-PL" dirty="0"/>
              <a:t>Vreme (u mesecima) koje je potrebno za uvođenje radnika u posao</a:t>
            </a:r>
            <a:endParaRPr lang="en-GB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endParaRPr lang="sr-Cyrl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endParaRPr lang="en-U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endParaRPr lang="en-U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razgovora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predstavnicima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navedeni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koji </a:t>
            </a:r>
            <a:r>
              <a:rPr lang="en-US" dirty="0" err="1"/>
              <a:t>potvrđuju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zapošljavanje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osoba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koje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nisu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završile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formalno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obrazovanje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iz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oblasti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posla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nisu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završili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koji se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podrazumeva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datu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poziciju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dugogodišnjim</a:t>
            </a:r>
            <a:r>
              <a:rPr lang="en-US" dirty="0"/>
              <a:t> </a:t>
            </a:r>
            <a:r>
              <a:rPr lang="en-US" dirty="0" err="1"/>
              <a:t>iskustvom</a:t>
            </a:r>
            <a:r>
              <a:rPr lang="en-US" dirty="0"/>
              <a:t> i </a:t>
            </a:r>
            <a:r>
              <a:rPr lang="en-US" dirty="0" err="1"/>
              <a:t>samostalnim</a:t>
            </a:r>
            <a:r>
              <a:rPr lang="en-US" dirty="0"/>
              <a:t> </a:t>
            </a:r>
            <a:r>
              <a:rPr lang="en-US" dirty="0" err="1"/>
              <a:t>učenjem</a:t>
            </a:r>
            <a:r>
              <a:rPr lang="en-US" dirty="0"/>
              <a:t> </a:t>
            </a:r>
            <a:r>
              <a:rPr lang="en-US" dirty="0" err="1"/>
              <a:t>uspeli</a:t>
            </a:r>
            <a:r>
              <a:rPr lang="en-US" dirty="0"/>
              <a:t> da </a:t>
            </a:r>
            <a:r>
              <a:rPr lang="en-US" dirty="0" err="1"/>
              <a:t>zadovolje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nameće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50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  <p:pic>
        <p:nvPicPr>
          <p:cNvPr id="502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22182" y="1674076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03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pic>
        <p:nvPicPr>
          <p:cNvPr id="504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232" y="4296741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05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06" name="Analiza usklađenosti potreba sektora Agrobiznisa za kadrovima sa trenutnom ponudom obrazovnog sistema u Srbiji"/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20B21D-069C-486B-BD2C-92412EB42EFF}"/>
              </a:ext>
            </a:extLst>
          </p:cNvPr>
          <p:cNvGraphicFramePr>
            <a:graphicFrameLocks noGrp="1"/>
          </p:cNvGraphicFramePr>
          <p:nvPr/>
        </p:nvGraphicFramePr>
        <p:xfrm>
          <a:off x="1580851" y="3246429"/>
          <a:ext cx="7469130" cy="1267482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4304210">
                  <a:extLst>
                    <a:ext uri="{9D8B030D-6E8A-4147-A177-3AD203B41FA5}">
                      <a16:colId xmlns:a16="http://schemas.microsoft.com/office/drawing/2014/main" val="2705104709"/>
                    </a:ext>
                  </a:extLst>
                </a:gridCol>
                <a:gridCol w="1182364">
                  <a:extLst>
                    <a:ext uri="{9D8B030D-6E8A-4147-A177-3AD203B41FA5}">
                      <a16:colId xmlns:a16="http://schemas.microsoft.com/office/drawing/2014/main" val="2372336878"/>
                    </a:ext>
                  </a:extLst>
                </a:gridCol>
                <a:gridCol w="1982556">
                  <a:extLst>
                    <a:ext uri="{9D8B030D-6E8A-4147-A177-3AD203B41FA5}">
                      <a16:colId xmlns:a16="http://schemas.microsoft.com/office/drawing/2014/main" val="1654234430"/>
                    </a:ext>
                  </a:extLst>
                </a:gridCol>
              </a:tblGrid>
              <a:tr h="422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IKT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Ostala radna mesta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817173"/>
                  </a:ext>
                </a:extLst>
              </a:tr>
              <a:tr h="4224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Prethodno obrazovanje iz oblasti posla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3,11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3,59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3714818"/>
                  </a:ext>
                </a:extLst>
              </a:tr>
              <a:tr h="4224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Prethodno obrazovanje nije iz oblasti posla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5,50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4,03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5046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69964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Uprkos relativnom kratkom vremenu koje je potrebno za uvođenje u posao novozaposlenih, gotovo dve trećine anketiranih preduzeća je prijavilo da se suočava sa problemima prilikom pronalaženja adekvatnih kandidata za posao.…"/>
          <p:cNvSpPr txBox="1">
            <a:spLocks noGrp="1"/>
          </p:cNvSpPr>
          <p:nvPr>
            <p:ph type="body" idx="1"/>
          </p:nvPr>
        </p:nvSpPr>
        <p:spPr>
          <a:xfrm>
            <a:off x="312939" y="1350856"/>
            <a:ext cx="9475062" cy="5093191"/>
          </a:xfrm>
          <a:prstGeom prst="rect">
            <a:avLst/>
          </a:prstGeom>
        </p:spPr>
        <p:txBody>
          <a:bodyPr/>
          <a:lstStyle/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sr-Latn-RS" dirty="0"/>
              <a:t>Postoji znatna</a:t>
            </a:r>
            <a:r>
              <a:rPr lang="en-US" dirty="0"/>
              <a:t> </a:t>
            </a:r>
            <a:r>
              <a:rPr lang="en-US" dirty="0" err="1"/>
              <a:t>disproporcija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IKT-a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 koji se </a:t>
            </a:r>
            <a:r>
              <a:rPr lang="en-US" dirty="0" err="1"/>
              <a:t>prijavljuju</a:t>
            </a:r>
            <a:r>
              <a:rPr lang="en-US" dirty="0"/>
              <a:t> za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sr-Latn-RS" dirty="0"/>
              <a:t>.</a:t>
            </a:r>
          </a:p>
          <a:p>
            <a:pPr marL="0" indent="0" algn="ctr">
              <a:spcBef>
                <a:spcPts val="1200"/>
              </a:spcBef>
              <a:buNone/>
              <a:defRPr>
                <a:solidFill>
                  <a:srgbClr val="000000"/>
                </a:solidFill>
              </a:defRPr>
            </a:pPr>
            <a:r>
              <a:rPr lang="pl-PL" dirty="0"/>
              <a:t>Poteškoće u pronalaženju adekvatnih kandidata za posao</a:t>
            </a:r>
            <a:endParaRPr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/>
              <a:t>Za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oblasti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osnovne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delatnosti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80% </a:t>
            </a:r>
            <a:r>
              <a:rPr lang="en-US" dirty="0" err="1"/>
              <a:t>anketiranih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poteškoće</a:t>
            </a:r>
            <a:r>
              <a:rPr lang="en-US" dirty="0"/>
              <a:t> u </a:t>
            </a:r>
            <a:r>
              <a:rPr lang="en-US" dirty="0" err="1"/>
              <a:t>pronalaženju</a:t>
            </a:r>
            <a:r>
              <a:rPr lang="en-US" dirty="0"/>
              <a:t> </a:t>
            </a:r>
            <a:r>
              <a:rPr lang="en-US" dirty="0" err="1"/>
              <a:t>dovoljnog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koji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pozicija</a:t>
            </a:r>
            <a:r>
              <a:rPr lang="en-US" dirty="0"/>
              <a:t> u </a:t>
            </a:r>
            <a:r>
              <a:rPr lang="en-US" dirty="0" err="1"/>
              <a:t>firmi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radna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mesta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koja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nisu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vezana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osnovnu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delatnost</a:t>
            </a:r>
            <a:r>
              <a:rPr lang="en-US" dirty="0"/>
              <a:t>,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u </a:t>
            </a:r>
            <a:r>
              <a:rPr lang="en-US" dirty="0" err="1"/>
              <a:t>pronalaženju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za </a:t>
            </a:r>
            <a:r>
              <a:rPr lang="en-US" dirty="0" err="1"/>
              <a:t>oglašenu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sr-Latn-RS" dirty="0"/>
              <a:t>Ova razlika nastaje zbog 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efekta pritiska sa strane tražnje za IKT stručnjacima</a:t>
            </a:r>
            <a:r>
              <a:rPr lang="sr-Latn-RS" dirty="0"/>
              <a:t>, koji je prisutan u prethodnih 5-7 godina na tržištu Srbije.</a:t>
            </a:r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5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pic>
        <p:nvPicPr>
          <p:cNvPr id="510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22182" y="1674076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11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pic>
        <p:nvPicPr>
          <p:cNvPr id="512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232" y="4296741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13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14" name="Analiza usklađenosti potreba sektora Agrobiznisa za kadrovima sa trenutnom ponudom obrazovnog sistema u Srbiji"/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7CFA73-0CF1-4315-8CBB-D62B7DC98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57597"/>
              </p:ext>
            </p:extLst>
          </p:nvPr>
        </p:nvGraphicFramePr>
        <p:xfrm>
          <a:off x="1100883" y="2541810"/>
          <a:ext cx="8175279" cy="112192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180383">
                  <a:extLst>
                    <a:ext uri="{9D8B030D-6E8A-4147-A177-3AD203B41FA5}">
                      <a16:colId xmlns:a16="http://schemas.microsoft.com/office/drawing/2014/main" val="3992004905"/>
                    </a:ext>
                  </a:extLst>
                </a:gridCol>
                <a:gridCol w="3070744">
                  <a:extLst>
                    <a:ext uri="{9D8B030D-6E8A-4147-A177-3AD203B41FA5}">
                      <a16:colId xmlns:a16="http://schemas.microsoft.com/office/drawing/2014/main" val="1491361402"/>
                    </a:ext>
                  </a:extLst>
                </a:gridCol>
                <a:gridCol w="2924152">
                  <a:extLst>
                    <a:ext uri="{9D8B030D-6E8A-4147-A177-3AD203B41FA5}">
                      <a16:colId xmlns:a16="http://schemas.microsoft.com/office/drawing/2014/main" val="4007299593"/>
                    </a:ext>
                  </a:extLst>
                </a:gridCol>
              </a:tblGrid>
              <a:tr h="56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IKT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Ostala radna mesta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860012"/>
                  </a:ext>
                </a:extLst>
              </a:tr>
              <a:tr h="56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Da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80%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36%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6009333"/>
                  </a:ext>
                </a:extLst>
              </a:tr>
              <a:tr h="56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Ne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12%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56%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68741"/>
                  </a:ext>
                </a:extLst>
              </a:tr>
              <a:tr h="56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Bez odgovora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8%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8%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358776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Kod radnika koji su angažovani na poslovima čija kompleksnost zahteva završenu srednju školu ili dodatnu specijalizaciju oko 76% anketiranih preduzeća prijavljuje prisustvo određenih nedostataka.…"/>
          <p:cNvSpPr txBox="1">
            <a:spLocks noGrp="1"/>
          </p:cNvSpPr>
          <p:nvPr>
            <p:ph type="body" idx="1"/>
          </p:nvPr>
        </p:nvSpPr>
        <p:spPr>
          <a:xfrm>
            <a:off x="312939" y="1394501"/>
            <a:ext cx="9475062" cy="4725647"/>
          </a:xfrm>
          <a:prstGeom prst="rect">
            <a:avLst/>
          </a:prstGeom>
        </p:spPr>
        <p:txBody>
          <a:bodyPr/>
          <a:lstStyle/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angažovani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sr-Latn-RS" dirty="0"/>
              <a:t>č</a:t>
            </a:r>
            <a:r>
              <a:rPr lang="en-US" dirty="0" err="1"/>
              <a:t>ija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kompleksnost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zahteva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završenu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srednju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školu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dodatnu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specijalizaciju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7</a:t>
            </a:r>
            <a:r>
              <a:rPr lang="sr-Latn-RS" dirty="0"/>
              <a:t>7</a:t>
            </a:r>
            <a:r>
              <a:rPr lang="en-US" dirty="0"/>
              <a:t>% </a:t>
            </a:r>
            <a:r>
              <a:rPr lang="en-US" dirty="0" err="1"/>
              <a:t>anketiranih</a:t>
            </a:r>
            <a:r>
              <a:rPr lang="en-US" dirty="0"/>
              <a:t> </a:t>
            </a:r>
            <a:r>
              <a:rPr lang="en-US" dirty="0" err="1"/>
              <a:t>preduze</a:t>
            </a:r>
            <a:r>
              <a:rPr lang="sr-Latn-RS" dirty="0"/>
              <a:t>ć</a:t>
            </a:r>
            <a:r>
              <a:rPr lang="en-US" dirty="0"/>
              <a:t>a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nedostataka</a:t>
            </a:r>
            <a:r>
              <a:rPr lang="en-US" dirty="0"/>
              <a:t>.</a:t>
            </a:r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Preduze</a:t>
            </a:r>
            <a:r>
              <a:rPr lang="sr-Latn-RS" dirty="0"/>
              <a:t>ć</a:t>
            </a:r>
            <a:r>
              <a:rPr lang="en-US" dirty="0"/>
              <a:t>a </a:t>
            </a:r>
            <a:r>
              <a:rPr lang="en-US" dirty="0" err="1"/>
              <a:t>navode</a:t>
            </a:r>
            <a:r>
              <a:rPr lang="en-US" dirty="0"/>
              <a:t>: (1)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sr-Latn-RS" dirty="0"/>
              <a:t>(41%)</a:t>
            </a:r>
            <a:r>
              <a:rPr lang="en-US" dirty="0"/>
              <a:t>, (2)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veština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za </a:t>
            </a:r>
            <a:r>
              <a:rPr lang="en-US" dirty="0" err="1"/>
              <a:t>konkretne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sr-Latn-RS" dirty="0"/>
              <a:t> (33%)</a:t>
            </a:r>
            <a:r>
              <a:rPr lang="en-US" dirty="0"/>
              <a:t>; (3)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mekih</a:t>
            </a:r>
            <a:r>
              <a:rPr lang="en-US" dirty="0"/>
              <a:t> </a:t>
            </a:r>
            <a:r>
              <a:rPr lang="en-US" dirty="0" err="1"/>
              <a:t>veština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za </a:t>
            </a:r>
            <a:r>
              <a:rPr lang="en-US" dirty="0" err="1"/>
              <a:t>socijalne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za rad u </a:t>
            </a:r>
            <a:r>
              <a:rPr lang="en-US" dirty="0" err="1"/>
              <a:t>timu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sr-Latn-RS" dirty="0">
                <a:solidFill>
                  <a:srgbClr val="000000"/>
                </a:solidFill>
              </a:rPr>
              <a:t>rad sa ljudima, veštine komunikacije i sl. (31%).</a:t>
            </a:r>
            <a:endParaRPr lang="en-US" dirty="0">
              <a:solidFill>
                <a:srgbClr val="000000"/>
              </a:solidFill>
            </a:endParaRPr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radnici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koji </a:t>
            </a:r>
            <a:r>
              <a:rPr lang="en-US" dirty="0" err="1"/>
              <a:t>podrazumevaju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viši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stepen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kompleksnosti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poslova</a:t>
            </a:r>
            <a:r>
              <a:rPr lang="en-US" dirty="0"/>
              <a:t> </a:t>
            </a:r>
            <a:r>
              <a:rPr lang="sr-Latn-RS" dirty="0"/>
              <a:t>69</a:t>
            </a:r>
            <a:r>
              <a:rPr lang="en-US" dirty="0"/>
              <a:t>% </a:t>
            </a:r>
            <a:r>
              <a:rPr lang="en-US" dirty="0" err="1"/>
              <a:t>anketiranih</a:t>
            </a:r>
            <a:r>
              <a:rPr lang="en-US" dirty="0"/>
              <a:t> </a:t>
            </a:r>
            <a:r>
              <a:rPr lang="en-US" dirty="0" err="1"/>
              <a:t>preduze</a:t>
            </a:r>
            <a:r>
              <a:rPr lang="sr-Latn-RS" dirty="0"/>
              <a:t>ć</a:t>
            </a:r>
            <a:r>
              <a:rPr lang="en-US" dirty="0"/>
              <a:t>a </a:t>
            </a:r>
            <a:r>
              <a:rPr lang="en-US" dirty="0" err="1"/>
              <a:t>prijavljuje</a:t>
            </a:r>
            <a:r>
              <a:rPr lang="en-US" dirty="0"/>
              <a:t> </a:t>
            </a:r>
            <a:r>
              <a:rPr lang="en-US" dirty="0" err="1"/>
              <a:t>uo</a:t>
            </a:r>
            <a:r>
              <a:rPr lang="sr-Latn-RS" dirty="0"/>
              <a:t>č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nedostatke</a:t>
            </a:r>
            <a:r>
              <a:rPr lang="en-US" dirty="0"/>
              <a:t> od </a:t>
            </a:r>
            <a:r>
              <a:rPr lang="sr-Latn-RS" dirty="0"/>
              <a:t>č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sr-Latn-RS" dirty="0"/>
              <a:t>su</a:t>
            </a:r>
            <a:r>
              <a:rPr lang="en-US" dirty="0"/>
              <a:t> </a:t>
            </a:r>
            <a:r>
              <a:rPr lang="en-US" dirty="0" err="1"/>
              <a:t>najizra</a:t>
            </a:r>
            <a:r>
              <a:rPr lang="sr-Latn-RS" dirty="0"/>
              <a:t>ž</a:t>
            </a:r>
            <a:r>
              <a:rPr lang="en-US" dirty="0" err="1"/>
              <a:t>eniji</a:t>
            </a:r>
            <a:r>
              <a:rPr lang="en-US" dirty="0"/>
              <a:t> </a:t>
            </a:r>
            <a:r>
              <a:rPr lang="sr-Latn-RS" dirty="0"/>
              <a:t>n</a:t>
            </a:r>
            <a:r>
              <a:rPr lang="en-US" dirty="0" err="1"/>
              <a:t>edostaci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za </a:t>
            </a:r>
            <a:r>
              <a:rPr lang="en-US" dirty="0" err="1"/>
              <a:t>meke</a:t>
            </a:r>
            <a:r>
              <a:rPr lang="en-US" dirty="0"/>
              <a:t> </a:t>
            </a:r>
            <a:r>
              <a:rPr lang="en-US" dirty="0" err="1"/>
              <a:t>veštine</a:t>
            </a:r>
            <a:r>
              <a:rPr lang="en-US" dirty="0"/>
              <a:t> u </a:t>
            </a:r>
            <a:r>
              <a:rPr lang="en-US" dirty="0" err="1"/>
              <a:t>poslu</a:t>
            </a:r>
            <a:r>
              <a:rPr lang="sr-Latn-RS" dirty="0"/>
              <a:t> (41%) i </a:t>
            </a:r>
            <a:r>
              <a:rPr lang="sr-Latn-RS" dirty="0" err="1"/>
              <a:t>relevatno</a:t>
            </a:r>
            <a:r>
              <a:rPr lang="sr-Latn-RS" dirty="0"/>
              <a:t> radno iskustvo (33%)</a:t>
            </a:r>
            <a:r>
              <a:rPr lang="en-US" dirty="0"/>
              <a:t>.</a:t>
            </a:r>
          </a:p>
        </p:txBody>
      </p:sp>
      <p:sp>
        <p:nvSpPr>
          <p:cNvPr id="5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  <p:pic>
        <p:nvPicPr>
          <p:cNvPr id="520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22182" y="1674076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pic>
        <p:nvPicPr>
          <p:cNvPr id="522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232" y="4296741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23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9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75E24700-BE5E-42F6-B7BA-F4A044EBE4E8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  <p:pic>
        <p:nvPicPr>
          <p:cNvPr id="527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22182" y="1674076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Kod radnika koji su angažovani na poslovima čija kompleksnost zahteva završenu srednju školu ili dodatnu specijalizaciju oko 76% anketiranih preduzeća prijavljuje prisustvo određenih nedostataka.…">
            <a:extLst>
              <a:ext uri="{FF2B5EF4-FFF2-40B4-BE49-F238E27FC236}">
                <a16:creationId xmlns:a16="http://schemas.microsoft.com/office/drawing/2014/main" id="{82C7C4C4-B409-43F5-A381-9D22D070B7C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2939" y="1403546"/>
            <a:ext cx="9475062" cy="472564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sr-Latn-RS" dirty="0"/>
              <a:t>N</a:t>
            </a:r>
            <a:r>
              <a:rPr lang="en-US" dirty="0" err="1"/>
              <a:t>edostajuće</a:t>
            </a:r>
            <a:r>
              <a:rPr lang="en-US" dirty="0"/>
              <a:t>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veštine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sr-Latn-RS" dirty="0"/>
              <a:t>se </a:t>
            </a:r>
            <a:r>
              <a:rPr lang="en-US" dirty="0" err="1"/>
              <a:t>vezuju</a:t>
            </a:r>
            <a:r>
              <a:rPr lang="en-US" dirty="0"/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nizak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praktičnog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rada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tokom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školovanja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programskim</a:t>
            </a:r>
            <a:r>
              <a:rPr lang="en-US" dirty="0"/>
              <a:t> </a:t>
            </a:r>
            <a:r>
              <a:rPr lang="en-US" dirty="0" err="1"/>
              <a:t>jezicima</a:t>
            </a:r>
            <a:r>
              <a:rPr lang="en-US" dirty="0"/>
              <a:t>, </a:t>
            </a:r>
            <a:r>
              <a:rPr lang="en-US" dirty="0" err="1"/>
              <a:t>projektnim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tehničkom</a:t>
            </a:r>
            <a:r>
              <a:rPr lang="en-US" dirty="0"/>
              <a:t> </a:t>
            </a:r>
            <a:r>
              <a:rPr lang="en-US" dirty="0" err="1"/>
              <a:t>opremom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razgovora</a:t>
            </a:r>
            <a:r>
              <a:rPr lang="en-US" dirty="0"/>
              <a:t> </a:t>
            </a:r>
            <a:r>
              <a:rPr lang="en-US" dirty="0" err="1"/>
              <a:t>potvrđeni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ankete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za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angažovanja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uže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 koji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formalno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tražene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koji bi se za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radno</a:t>
            </a:r>
            <a:r>
              <a:rPr lang="en-US" dirty="0"/>
              <a:t> mesto </a:t>
            </a:r>
            <a:r>
              <a:rPr lang="en-US" dirty="0" err="1"/>
              <a:t>očekivao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Oko</a:t>
            </a:r>
            <a:r>
              <a:rPr lang="en-US" dirty="0"/>
              <a:t> 60%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ankete</a:t>
            </a:r>
            <a:r>
              <a:rPr lang="en-US" dirty="0"/>
              <a:t> i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obavljen</a:t>
            </a:r>
            <a:r>
              <a:rPr lang="en-US" dirty="0"/>
              <a:t> </a:t>
            </a:r>
            <a:r>
              <a:rPr lang="en-US" dirty="0" err="1"/>
              <a:t>razgovor</a:t>
            </a:r>
            <a:r>
              <a:rPr lang="en-US" dirty="0"/>
              <a:t> </a:t>
            </a:r>
            <a:r>
              <a:rPr lang="en-US" dirty="0" err="1"/>
              <a:t>potvrđuju</a:t>
            </a:r>
            <a:r>
              <a:rPr lang="en-US" dirty="0"/>
              <a:t> </a:t>
            </a:r>
            <a:r>
              <a:rPr lang="sr-Latn-RS" dirty="0"/>
              <a:t>da se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zapošljavanja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uvodi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ograničenje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vezano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posedovanje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diplome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određenog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stepena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oblasti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za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dobijanje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posla</a:t>
            </a:r>
            <a:r>
              <a:rPr lang="sr-Latn-RS" dirty="0"/>
              <a:t>.</a:t>
            </a:r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softverska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za rad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pozicijama</a:t>
            </a:r>
            <a:r>
              <a:rPr lang="en-US" dirty="0"/>
              <a:t> </a:t>
            </a:r>
            <a:r>
              <a:rPr lang="en-US" dirty="0" err="1"/>
              <a:t>srednjeg</a:t>
            </a:r>
            <a:r>
              <a:rPr lang="en-US" dirty="0"/>
              <a:t> i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kompleksnosti</a:t>
            </a:r>
            <a:r>
              <a:rPr lang="en-US" dirty="0"/>
              <a:t> i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dominantno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angažuju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kandidate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isključivo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završenim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fakultetom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elektrotehničkog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programerskog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usmerenja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sr-Latn-RS" dirty="0"/>
              <a:t>Ipak, </a:t>
            </a:r>
            <a:r>
              <a:rPr lang="en-US" dirty="0"/>
              <a:t>IKT </a:t>
            </a:r>
            <a:r>
              <a:rPr lang="en-US" dirty="0" err="1"/>
              <a:t>sektor</a:t>
            </a:r>
            <a:r>
              <a:rPr lang="en-US" dirty="0"/>
              <a:t> u </a:t>
            </a:r>
            <a:r>
              <a:rPr lang="en-US" dirty="0" err="1"/>
              <a:t>segmentu</a:t>
            </a:r>
            <a:r>
              <a:rPr lang="en-US" dirty="0"/>
              <a:t> </a:t>
            </a:r>
            <a:r>
              <a:rPr lang="en-US" dirty="0" err="1"/>
              <a:t>programiranja</a:t>
            </a:r>
            <a:r>
              <a:rPr lang="en-US" dirty="0"/>
              <a:t> </a:t>
            </a:r>
            <a:r>
              <a:rPr lang="en-US" dirty="0" err="1"/>
              <a:t>verovatno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najmanje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rigidan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sistem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zapošljavanja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završili</a:t>
            </a:r>
            <a:r>
              <a:rPr lang="en-US" dirty="0"/>
              <a:t> </a:t>
            </a:r>
            <a:r>
              <a:rPr lang="en-US" dirty="0" err="1"/>
              <a:t>formalno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 </a:t>
            </a:r>
            <a:r>
              <a:rPr lang="en-US" dirty="0" err="1"/>
              <a:t>željenog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i </a:t>
            </a:r>
            <a:r>
              <a:rPr lang="en-US" dirty="0" err="1"/>
              <a:t>oblasti</a:t>
            </a:r>
            <a:r>
              <a:rPr lang="en-US" dirty="0"/>
              <a:t>.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E912AFFC-7FF6-42FA-8189-FF1554ABA75C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Analizirana je i potreba preduzeća iz sektora Agrobiznisa i obrazovnih profila koji su zastupljeni u srednjim školama i u tercijarnom nivou obrazovanja.…"/>
          <p:cNvSpPr txBox="1">
            <a:spLocks noGrp="1"/>
          </p:cNvSpPr>
          <p:nvPr>
            <p:ph type="body" idx="1"/>
          </p:nvPr>
        </p:nvSpPr>
        <p:spPr>
          <a:xfrm>
            <a:off x="312939" y="1347209"/>
            <a:ext cx="9475062" cy="4619026"/>
          </a:xfrm>
          <a:prstGeom prst="rect">
            <a:avLst/>
          </a:prstGeom>
        </p:spPr>
        <p:txBody>
          <a:bodyPr/>
          <a:lstStyle/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Analizirana</a:t>
            </a:r>
            <a:r>
              <a:rPr dirty="0"/>
              <a:t> je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preduze</a:t>
            </a:r>
            <a:r>
              <a:rPr lang="sr-Latn-RS" dirty="0"/>
              <a:t>ć</a:t>
            </a:r>
            <a:r>
              <a:rPr dirty="0"/>
              <a:t>a </a:t>
            </a:r>
            <a:r>
              <a:rPr dirty="0" err="1"/>
              <a:t>iz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IKT-a</a:t>
            </a:r>
            <a:r>
              <a:rPr dirty="0"/>
              <a:t> i </a:t>
            </a:r>
            <a:r>
              <a:rPr dirty="0" err="1"/>
              <a:t>obrazovnih</a:t>
            </a:r>
            <a:r>
              <a:rPr dirty="0"/>
              <a:t> </a:t>
            </a:r>
            <a:r>
              <a:rPr dirty="0" err="1"/>
              <a:t>profila</a:t>
            </a:r>
            <a:r>
              <a:rPr dirty="0"/>
              <a:t> koji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zastupljeni</a:t>
            </a:r>
            <a:r>
              <a:rPr dirty="0"/>
              <a:t> u </a:t>
            </a:r>
            <a:r>
              <a:rPr dirty="0" err="1"/>
              <a:t>srednjim</a:t>
            </a:r>
            <a:r>
              <a:rPr dirty="0"/>
              <a:t> </a:t>
            </a:r>
            <a:r>
              <a:rPr dirty="0" err="1"/>
              <a:t>školama</a:t>
            </a:r>
            <a:r>
              <a:rPr dirty="0"/>
              <a:t> i u </a:t>
            </a:r>
            <a:r>
              <a:rPr dirty="0" err="1"/>
              <a:t>tercijarnom</a:t>
            </a:r>
            <a:r>
              <a:rPr dirty="0"/>
              <a:t> </a:t>
            </a:r>
            <a:r>
              <a:rPr dirty="0" err="1"/>
              <a:t>nivou</a:t>
            </a:r>
            <a:r>
              <a:rPr dirty="0"/>
              <a:t> </a:t>
            </a:r>
            <a:r>
              <a:rPr dirty="0" err="1"/>
              <a:t>obrazovanja</a:t>
            </a:r>
            <a:r>
              <a:rPr dirty="0"/>
              <a:t>. </a:t>
            </a:r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dirty="0" err="1"/>
              <a:t>Preduze</a:t>
            </a:r>
            <a:r>
              <a:rPr lang="sr-Latn-RS" dirty="0"/>
              <a:t>ć</a:t>
            </a:r>
            <a:r>
              <a:rPr dirty="0"/>
              <a:t>a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navodila</a:t>
            </a:r>
            <a:r>
              <a:rPr dirty="0"/>
              <a:t> </a:t>
            </a:r>
            <a:r>
              <a:rPr dirty="0" err="1"/>
              <a:t>najzastupljenije</a:t>
            </a:r>
            <a:r>
              <a:rPr dirty="0"/>
              <a:t> </a:t>
            </a:r>
            <a:r>
              <a:rPr dirty="0" err="1"/>
              <a:t>poslove</a:t>
            </a:r>
            <a:r>
              <a:rPr dirty="0"/>
              <a:t>/</a:t>
            </a:r>
            <a:r>
              <a:rPr dirty="0" err="1"/>
              <a:t>zanimanja</a:t>
            </a:r>
            <a:r>
              <a:rPr dirty="0"/>
              <a:t> u </a:t>
            </a:r>
            <a:r>
              <a:rPr dirty="0" err="1"/>
              <a:t>njihovom</a:t>
            </a:r>
            <a:r>
              <a:rPr dirty="0"/>
              <a:t> </a:t>
            </a:r>
            <a:r>
              <a:rPr dirty="0" err="1"/>
              <a:t>procesu</a:t>
            </a:r>
            <a:r>
              <a:rPr dirty="0"/>
              <a:t> </a:t>
            </a:r>
            <a:r>
              <a:rPr dirty="0" err="1"/>
              <a:t>poslovanja</a:t>
            </a:r>
            <a:r>
              <a:rPr dirty="0"/>
              <a:t> </a:t>
            </a:r>
            <a:r>
              <a:rPr dirty="0" err="1"/>
              <a:t>uz</a:t>
            </a:r>
            <a:r>
              <a:rPr dirty="0"/>
              <a:t> </a:t>
            </a:r>
            <a:r>
              <a:rPr dirty="0" err="1"/>
              <a:t>kombinaciju</a:t>
            </a:r>
            <a:r>
              <a:rPr dirty="0"/>
              <a:t> </a:t>
            </a:r>
            <a:r>
              <a:rPr dirty="0" err="1"/>
              <a:t>veštine</a:t>
            </a:r>
            <a:r>
              <a:rPr dirty="0"/>
              <a:t> i </a:t>
            </a:r>
            <a:r>
              <a:rPr dirty="0" err="1"/>
              <a:t>znanja</a:t>
            </a:r>
            <a:r>
              <a:rPr dirty="0"/>
              <a:t> </a:t>
            </a:r>
            <a:r>
              <a:rPr dirty="0" err="1"/>
              <a:t>koje</a:t>
            </a:r>
            <a:r>
              <a:rPr dirty="0"/>
              <a:t> bi </a:t>
            </a:r>
            <a:r>
              <a:rPr dirty="0" err="1"/>
              <a:t>kandidati</a:t>
            </a:r>
            <a:r>
              <a:rPr dirty="0"/>
              <a:t> za date </a:t>
            </a:r>
            <a:r>
              <a:rPr dirty="0" err="1"/>
              <a:t>pozicije</a:t>
            </a:r>
            <a:r>
              <a:rPr dirty="0"/>
              <a:t> </a:t>
            </a:r>
            <a:r>
              <a:rPr dirty="0" err="1"/>
              <a:t>trebalo</a:t>
            </a:r>
            <a:r>
              <a:rPr dirty="0"/>
              <a:t> da </a:t>
            </a:r>
            <a:r>
              <a:rPr dirty="0" err="1"/>
              <a:t>poseduju</a:t>
            </a:r>
            <a:r>
              <a:rPr dirty="0"/>
              <a:t> </a:t>
            </a:r>
            <a:r>
              <a:rPr dirty="0" err="1"/>
              <a:t>kao</a:t>
            </a:r>
            <a:r>
              <a:rPr dirty="0"/>
              <a:t> i </a:t>
            </a:r>
            <a:r>
              <a:rPr dirty="0" err="1"/>
              <a:t>očekivani</a:t>
            </a:r>
            <a:r>
              <a:rPr dirty="0"/>
              <a:t> </a:t>
            </a:r>
            <a:r>
              <a:rPr dirty="0" err="1"/>
              <a:t>nivo</a:t>
            </a:r>
            <a:r>
              <a:rPr dirty="0"/>
              <a:t> </a:t>
            </a:r>
            <a:r>
              <a:rPr dirty="0" err="1"/>
              <a:t>kvalifikacija</a:t>
            </a:r>
            <a:r>
              <a:rPr dirty="0"/>
              <a:t>/</a:t>
            </a:r>
            <a:r>
              <a:rPr dirty="0" err="1"/>
              <a:t>obrazovanja</a:t>
            </a:r>
            <a:r>
              <a:rPr dirty="0"/>
              <a:t>. </a:t>
            </a:r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sr-Latn-RS" dirty="0"/>
              <a:t>O</a:t>
            </a:r>
            <a:r>
              <a:rPr lang="en-US" dirty="0"/>
              <a:t>ko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39%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preduzeća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birala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kvalifikacija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koji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odgovara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sekundarnom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obrazovanja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pa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sve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do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diplome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fakulteta</a:t>
            </a:r>
            <a:r>
              <a:rPr lang="sr-Latn-RS" dirty="0"/>
              <a:t>, dok je</a:t>
            </a:r>
            <a:r>
              <a:rPr lang="en-US" dirty="0"/>
              <a:t> </a:t>
            </a:r>
            <a:r>
              <a:rPr lang="sr-Latn-RS" dirty="0"/>
              <a:t>k</a:t>
            </a:r>
            <a:r>
              <a:rPr lang="en-US" dirty="0"/>
              <a:t>od </a:t>
            </a:r>
            <a:r>
              <a:rPr lang="en-US" dirty="0" err="1"/>
              <a:t>preostalih</a:t>
            </a:r>
            <a:r>
              <a:rPr lang="en-US" dirty="0"/>
              <a:t>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očekivani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kvalifikacija</a:t>
            </a:r>
            <a:r>
              <a:rPr lang="en-US" dirty="0"/>
              <a:t> </a:t>
            </a:r>
            <a:r>
              <a:rPr lang="en-US" dirty="0" err="1"/>
              <a:t>podrazumevao</a:t>
            </a:r>
            <a:r>
              <a:rPr lang="en-US" dirty="0"/>
              <a:t> je </a:t>
            </a:r>
            <a:r>
              <a:rPr lang="en-US" dirty="0" err="1"/>
              <a:t>završetak</a:t>
            </a:r>
            <a:r>
              <a:rPr lang="en-US" dirty="0"/>
              <a:t> </a:t>
            </a:r>
            <a:r>
              <a:rPr lang="en-US" dirty="0" err="1"/>
              <a:t>tercijarnog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.</a:t>
            </a:r>
            <a:endParaRPr lang="sr-Latn-RS" dirty="0"/>
          </a:p>
          <a:p>
            <a:pPr marL="227669" indent="-227669" algn="just">
              <a:spcBef>
                <a:spcPts val="1200"/>
              </a:spcBef>
              <a:defRPr>
                <a:solidFill>
                  <a:srgbClr val="000000"/>
                </a:solidFill>
              </a:defRPr>
            </a:pPr>
            <a:r>
              <a:rPr lang="sr-Latn-RS" b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eposedovanje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diplome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nužno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prepreka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za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poziciji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usko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za </a:t>
            </a:r>
            <a:r>
              <a:rPr lang="en-US" dirty="0" err="1"/>
              <a:t>delatnost</a:t>
            </a:r>
            <a:r>
              <a:rPr lang="en-US" dirty="0"/>
              <a:t> IKT-a</a:t>
            </a:r>
            <a:r>
              <a:rPr dirty="0"/>
              <a:t>.</a:t>
            </a:r>
            <a:endParaRPr lang="sr-Latn-RS" dirty="0"/>
          </a:p>
        </p:txBody>
      </p:sp>
      <p:sp>
        <p:nvSpPr>
          <p:cNvPr id="5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7</a:t>
            </a:fld>
            <a:endParaRPr/>
          </a:p>
        </p:txBody>
      </p:sp>
      <p:sp>
        <p:nvSpPr>
          <p:cNvPr id="538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pic>
        <p:nvPicPr>
          <p:cNvPr id="539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332" y="3676377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40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2C733D58-6A81-4F32-B63F-2B515906158C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Zanimanja za koja se očekuje viši nivo kvalifikacija su dominanto vezana za delatnost poslovanja preduzeća i obuhvataju najčešće različite tipove Tehnologa, Agronoma, Veterinara, Hemičara, Inženjera stočarstva i sličnih zanimanja.…"/>
          <p:cNvSpPr txBox="1">
            <a:spLocks noGrp="1"/>
          </p:cNvSpPr>
          <p:nvPr>
            <p:ph type="body" idx="1"/>
          </p:nvPr>
        </p:nvSpPr>
        <p:spPr>
          <a:xfrm>
            <a:off x="312939" y="1346821"/>
            <a:ext cx="9475062" cy="4851117"/>
          </a:xfrm>
          <a:prstGeom prst="rect">
            <a:avLst/>
          </a:prstGeom>
        </p:spPr>
        <p:txBody>
          <a:bodyPr/>
          <a:lstStyle/>
          <a:p>
            <a:r>
              <a:rPr lang="sr-Latn-RS" dirty="0">
                <a:solidFill>
                  <a:srgbClr val="000000"/>
                </a:solidFill>
              </a:rPr>
              <a:t>Zanimanja za koja se očekuje viši nivo kvalifikacija su različite grupe inženjera i menadžera zaduženih za vođenje projekata:</a:t>
            </a:r>
          </a:p>
          <a:p>
            <a:pPr lvl="1"/>
            <a:r>
              <a:rPr lang="sr-Latn-RS" dirty="0">
                <a:solidFill>
                  <a:srgbClr val="000000"/>
                </a:solidFill>
              </a:rPr>
              <a:t>Administratori mreže, WEB programeri, ERP konsultant, Software inženjer, Android </a:t>
            </a:r>
            <a:r>
              <a:rPr lang="sr-Latn-RS" dirty="0" err="1">
                <a:solidFill>
                  <a:srgbClr val="000000"/>
                </a:solidFill>
              </a:rPr>
              <a:t>Developer</a:t>
            </a:r>
            <a:r>
              <a:rPr lang="sr-Latn-RS" dirty="0">
                <a:solidFill>
                  <a:srgbClr val="000000"/>
                </a:solidFill>
              </a:rPr>
              <a:t>, Dizajn integrisanih kola, QA inženjer, Razvoj informacionih sistema, Menadžer proizvoda, </a:t>
            </a:r>
            <a:r>
              <a:rPr lang="sr-Latn-RS" dirty="0" err="1">
                <a:solidFill>
                  <a:srgbClr val="000000"/>
                </a:solidFill>
              </a:rPr>
              <a:t>DevOps</a:t>
            </a:r>
            <a:r>
              <a:rPr lang="sr-Latn-RS" dirty="0">
                <a:solidFill>
                  <a:srgbClr val="000000"/>
                </a:solidFill>
              </a:rPr>
              <a:t> i slično.</a:t>
            </a:r>
          </a:p>
          <a:p>
            <a:r>
              <a:rPr lang="sr-Latn-RS" dirty="0">
                <a:solidFill>
                  <a:srgbClr val="000000"/>
                </a:solidFill>
              </a:rPr>
              <a:t>I kod ovih poslova za koje se podrazumeva visok nivo kompleksnosti ranih zadataka, polovina preduzeća prijavljuje prisustvo slučajeva gde zaposleni nisu završili formalno obrazovanje iz oblasti IKT-a.</a:t>
            </a:r>
          </a:p>
          <a:p>
            <a:r>
              <a:rPr lang="sr-Latn-RS" dirty="0">
                <a:solidFill>
                  <a:srgbClr val="000000"/>
                </a:solidFill>
              </a:rPr>
              <a:t>Ovo je još izraženije kada su u pitanju poslovi gde je očekivani nivo kvalifikacija niži ili je dat u širem intervalu – oko 70% preduzeća ukazuje da postoje slučajevi angažovanja radnika koji nisu obrazovani formalno za te pozicije.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  <p:sp>
        <p:nvSpPr>
          <p:cNvPr id="548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pic>
        <p:nvPicPr>
          <p:cNvPr id="549" name="page13image48609152.png" descr="page13image486091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332" y="3676377"/>
            <a:ext cx="59055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550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9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64C93862-9E8E-4097-B3B8-0E0EB3A80FF0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9</a:t>
            </a:fld>
            <a:endParaRPr/>
          </a:p>
        </p:txBody>
      </p:sp>
      <p:sp>
        <p:nvSpPr>
          <p:cNvPr id="555" name="Text"/>
          <p:cNvSpPr txBox="1"/>
          <p:nvPr/>
        </p:nvSpPr>
        <p:spPr>
          <a:xfrm>
            <a:off x="2149918" y="3096476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57" name="Text"/>
          <p:cNvSpPr txBox="1"/>
          <p:nvPr/>
        </p:nvSpPr>
        <p:spPr>
          <a:xfrm>
            <a:off x="3298330" y="4079571"/>
            <a:ext cx="1422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561" name="Poslovi za koje se najčešće angažuju novi radnici su poslovi nižeg do srednjeg nivoa kompleksnosti u proizvodnji (radnik u proizvodnji, radnik na prebiranju voća, sakupljač biljaka, uzgajivač ribe, čuvar životinja, radnik na farmi, radnik na muži k"/>
          <p:cNvSpPr txBox="1"/>
          <p:nvPr/>
        </p:nvSpPr>
        <p:spPr>
          <a:xfrm>
            <a:off x="249700" y="1589358"/>
            <a:ext cx="9601540" cy="1754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27669" indent="-227669" algn="just" defTabSz="457200">
              <a:spcBef>
                <a:spcPts val="1200"/>
              </a:spcBef>
              <a:buClr>
                <a:schemeClr val="accent1"/>
              </a:buClr>
              <a:buSzPct val="80000"/>
              <a:buChar char=""/>
            </a:lvl1pPr>
          </a:lstStyle>
          <a:p>
            <a:r>
              <a:rPr lang="en-US" dirty="0" err="1"/>
              <a:t>Poslovi</a:t>
            </a:r>
            <a:r>
              <a:rPr lang="en-US" dirty="0"/>
              <a:t> za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najčešće</a:t>
            </a:r>
            <a:r>
              <a:rPr lang="en-US" dirty="0"/>
              <a:t> </a:t>
            </a:r>
            <a:r>
              <a:rPr lang="en-US" dirty="0" err="1"/>
              <a:t>angažuju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radnici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poslovi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srednje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visokog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visokog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nivoa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kompleksnosti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razvojem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kreiranjem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proizvoda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usluge</a:t>
            </a:r>
            <a:r>
              <a:rPr lang="sr-Latn-RS" dirty="0"/>
              <a:t> (</a:t>
            </a:r>
            <a:r>
              <a:rPr lang="en-US" dirty="0" err="1"/>
              <a:t>kreativni</a:t>
            </a:r>
            <a:r>
              <a:rPr lang="en-US" dirty="0"/>
              <a:t> </a:t>
            </a:r>
            <a:r>
              <a:rPr lang="en-US" dirty="0" err="1"/>
              <a:t>dizajner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software developer, test engineer, iOS </a:t>
            </a:r>
            <a:r>
              <a:rPr lang="en-US" dirty="0" err="1"/>
              <a:t>programer</a:t>
            </a:r>
            <a:r>
              <a:rPr lang="en-US" dirty="0"/>
              <a:t>, QA </a:t>
            </a:r>
            <a:r>
              <a:rPr lang="en-US" dirty="0" err="1"/>
              <a:t>inženjeri</a:t>
            </a:r>
            <a:r>
              <a:rPr lang="en-US" dirty="0"/>
              <a:t>, DB developer, </a:t>
            </a:r>
            <a:r>
              <a:rPr lang="en-US" dirty="0" err="1"/>
              <a:t>izrada</a:t>
            </a:r>
            <a:r>
              <a:rPr lang="en-US" dirty="0"/>
              <a:t> </a:t>
            </a:r>
            <a:r>
              <a:rPr lang="en-US" dirty="0" err="1"/>
              <a:t>servisa</a:t>
            </a:r>
            <a:r>
              <a:rPr lang="en-US" dirty="0"/>
              <a:t>, </a:t>
            </a:r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integrisanih</a:t>
            </a:r>
            <a:r>
              <a:rPr lang="en-US" dirty="0"/>
              <a:t> kola i </a:t>
            </a:r>
            <a:r>
              <a:rPr lang="en-US" dirty="0" err="1"/>
              <a:t>slično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tehničkim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održavanjem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administratori</a:t>
            </a:r>
            <a:r>
              <a:rPr lang="en-US" dirty="0"/>
              <a:t>, </a:t>
            </a:r>
            <a:r>
              <a:rPr lang="en-US" dirty="0" err="1"/>
              <a:t>mrežni</a:t>
            </a:r>
            <a:r>
              <a:rPr lang="en-US" dirty="0"/>
              <a:t> </a:t>
            </a:r>
            <a:r>
              <a:rPr lang="en-US" dirty="0" err="1"/>
              <a:t>inženjeri</a:t>
            </a:r>
            <a:r>
              <a:rPr lang="en-US" dirty="0"/>
              <a:t>, </a:t>
            </a:r>
            <a:r>
              <a:rPr lang="en-US" dirty="0" err="1"/>
              <a:t>precizni</a:t>
            </a:r>
            <a:r>
              <a:rPr lang="en-US" dirty="0"/>
              <a:t> </a:t>
            </a:r>
            <a:r>
              <a:rPr lang="en-US" dirty="0" err="1"/>
              <a:t>mehaničari</a:t>
            </a:r>
            <a:r>
              <a:rPr lang="en-US" dirty="0"/>
              <a:t>, </a:t>
            </a:r>
            <a:r>
              <a:rPr lang="en-US" dirty="0" err="1"/>
              <a:t>inženjeri</a:t>
            </a:r>
            <a:r>
              <a:rPr lang="en-US" dirty="0"/>
              <a:t> za </a:t>
            </a:r>
            <a:r>
              <a:rPr lang="en-US" dirty="0" err="1"/>
              <a:t>bezbednost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, </a:t>
            </a:r>
            <a:r>
              <a:rPr lang="en-US" dirty="0" err="1"/>
              <a:t>tehnička</a:t>
            </a:r>
            <a:r>
              <a:rPr lang="en-US" dirty="0"/>
              <a:t> </a:t>
            </a:r>
            <a:r>
              <a:rPr lang="en-US" dirty="0" err="1"/>
              <a:t>podrška</a:t>
            </a:r>
            <a:r>
              <a:rPr lang="en-US" dirty="0"/>
              <a:t> i </a:t>
            </a:r>
            <a:r>
              <a:rPr lang="en-US" dirty="0" err="1"/>
              <a:t>slično</a:t>
            </a:r>
            <a:r>
              <a:rPr lang="en-US" dirty="0"/>
              <a:t>). </a:t>
            </a:r>
          </a:p>
        </p:txBody>
      </p:sp>
      <p:sp>
        <p:nvSpPr>
          <p:cNvPr id="11" name="Analiza usklađenosti potreba sektora Agrobiznisa za kadrovima sa trenutnom ponudom obrazovnog sistema u Srbiji">
            <a:extLst>
              <a:ext uri="{FF2B5EF4-FFF2-40B4-BE49-F238E27FC236}">
                <a16:creationId xmlns:a16="http://schemas.microsoft.com/office/drawing/2014/main" id="{19B9056B-8529-40DF-AECA-9C55F969455A}"/>
              </a:ext>
            </a:extLst>
          </p:cNvPr>
          <p:cNvSpPr txBox="1"/>
          <p:nvPr/>
        </p:nvSpPr>
        <p:spPr>
          <a:xfrm>
            <a:off x="599671" y="515222"/>
            <a:ext cx="8672998" cy="9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301752">
              <a:defRPr sz="2376">
                <a:solidFill>
                  <a:srgbClr val="009051"/>
                </a:solidFill>
              </a:defRPr>
            </a:lvl1pPr>
          </a:lstStyle>
          <a:p>
            <a:r>
              <a:rPr dirty="0" err="1"/>
              <a:t>Analiza</a:t>
            </a:r>
            <a:r>
              <a:rPr dirty="0"/>
              <a:t> </a:t>
            </a:r>
            <a:r>
              <a:rPr dirty="0" err="1"/>
              <a:t>usklađenosti</a:t>
            </a:r>
            <a:r>
              <a:rPr dirty="0"/>
              <a:t> </a:t>
            </a:r>
            <a:r>
              <a:rPr dirty="0" err="1"/>
              <a:t>potreba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lang="sr-Latn-RS" dirty="0"/>
              <a:t>IKT</a:t>
            </a:r>
            <a:r>
              <a:rPr dirty="0"/>
              <a:t> za </a:t>
            </a:r>
            <a:r>
              <a:rPr dirty="0" err="1"/>
              <a:t>kadrovima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trenutnom</a:t>
            </a:r>
            <a:r>
              <a:rPr dirty="0"/>
              <a:t> </a:t>
            </a:r>
            <a:r>
              <a:rPr dirty="0" err="1"/>
              <a:t>ponudom</a:t>
            </a:r>
            <a:r>
              <a:rPr dirty="0"/>
              <a:t> </a:t>
            </a:r>
            <a:r>
              <a:rPr dirty="0" err="1"/>
              <a:t>obrazovnog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u </a:t>
            </a:r>
            <a:r>
              <a:rPr dirty="0" err="1"/>
              <a:t>Srbiji</a:t>
            </a:r>
            <a:r>
              <a:rPr dirty="0"/>
              <a:t> </a:t>
            </a:r>
            <a:endParaRPr sz="792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B47240-A20D-452E-B7C3-CCFA22699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256892"/>
              </p:ext>
            </p:extLst>
          </p:nvPr>
        </p:nvGraphicFramePr>
        <p:xfrm>
          <a:off x="1300216" y="3807848"/>
          <a:ext cx="7749765" cy="168288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5439268">
                  <a:extLst>
                    <a:ext uri="{9D8B030D-6E8A-4147-A177-3AD203B41FA5}">
                      <a16:colId xmlns:a16="http://schemas.microsoft.com/office/drawing/2014/main" val="240563377"/>
                    </a:ext>
                  </a:extLst>
                </a:gridCol>
                <a:gridCol w="2310497">
                  <a:extLst>
                    <a:ext uri="{9D8B030D-6E8A-4147-A177-3AD203B41FA5}">
                      <a16:colId xmlns:a16="http://schemas.microsoft.com/office/drawing/2014/main" val="1675169488"/>
                    </a:ext>
                  </a:extLst>
                </a:gridCol>
              </a:tblGrid>
              <a:tr h="275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 Zanimanja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Učešće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3173134"/>
                  </a:ext>
                </a:extLst>
              </a:tr>
              <a:tr h="275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Inženjeri softvera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48%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6069062"/>
                  </a:ext>
                </a:extLst>
              </a:tr>
              <a:tr h="275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IKT analitičari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19%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9246496"/>
                  </a:ext>
                </a:extLst>
              </a:tr>
              <a:tr h="275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Specijalisti za mreže i administraciju sistema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16%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1337432"/>
                  </a:ext>
                </a:extLst>
              </a:tr>
              <a:tr h="275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Serviseri opreme i tehnička podrška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>
                          <a:effectLst/>
                        </a:rPr>
                        <a:t>10%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023972"/>
                  </a:ext>
                </a:extLst>
              </a:tr>
              <a:tr h="275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Različiti IKT specijalisti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1800" dirty="0">
                          <a:effectLst/>
                        </a:rPr>
                        <a:t>7%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440933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252E2AD-B755-4D40-BBDB-287AEE9B1619}"/>
              </a:ext>
            </a:extLst>
          </p:cNvPr>
          <p:cNvSpPr txBox="1"/>
          <p:nvPr/>
        </p:nvSpPr>
        <p:spPr>
          <a:xfrm>
            <a:off x="1076141" y="3403397"/>
            <a:ext cx="842999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r-Latn-RS" dirty="0"/>
              <a:t>Učešće prijavljenih najfrekventnijih zanimanja prema širim grupama poslova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0000FF"/>
      </a:hlink>
      <a:folHlink>
        <a:srgbClr val="FF00FF"/>
      </a:folHlink>
    </a:clrScheme>
    <a:fontScheme name="Face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0000FF"/>
      </a:hlink>
      <a:folHlink>
        <a:srgbClr val="FF00FF"/>
      </a:folHlink>
    </a:clrScheme>
    <a:fontScheme name="Face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3305</Words>
  <Application>Microsoft Office PowerPoint</Application>
  <PresentationFormat>Widescreen</PresentationFormat>
  <Paragraphs>205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Roman</vt:lpstr>
      <vt:lpstr>Trebuchet MS</vt:lpstr>
      <vt:lpstr>Facet</vt:lpstr>
      <vt:lpstr>     ANALIZA PERSPEKTIVNIH ZANIMANJA U SEKTORU IKT  Fondacija za razvoj ekonomske nauke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ANALIZA PERSPEKSTIVNIH ZANIMANJA U SEKTORU AGROBIZNISA  Fondacija za razvoj ekonomske nauke    </dc:title>
  <cp:lastModifiedBy>Djordje Mitrovic</cp:lastModifiedBy>
  <cp:revision>28</cp:revision>
  <dcterms:modified xsi:type="dcterms:W3CDTF">2020-12-15T13:38:58Z</dcterms:modified>
</cp:coreProperties>
</file>