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63" r:id="rId4"/>
    <p:sldId id="264"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CF9"/>
          </a:solidFill>
        </a:fill>
      </a:tcStyle>
    </a:wholeTbl>
    <a:band2H>
      <a:tcTxStyle/>
      <a:tcStyle>
        <a:tcBdr/>
        <a:fill>
          <a:solidFill>
            <a:srgbClr val="E9F6FC"/>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EDF"/>
          </a:solidFill>
        </a:fill>
      </a:tcStyle>
    </a:wholeTbl>
    <a:band2H>
      <a:tcTxStyle/>
      <a:tcStyle>
        <a:tcBdr/>
        <a:fill>
          <a:solidFill>
            <a:srgbClr val="E8F6F0"/>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ECD"/>
          </a:solidFill>
        </a:fill>
      </a:tcStyle>
    </a:wholeTbl>
    <a:band2H>
      <a:tcTxStyle/>
      <a:tcStyle>
        <a:tcBdr/>
        <a:fill>
          <a:solidFill>
            <a:srgbClr val="EEF7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4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1143000" y="685800"/>
            <a:ext cx="4572000" cy="3429000"/>
          </a:xfrm>
          <a:prstGeom prst="rect">
            <a:avLst/>
          </a:prstGeom>
        </p:spPr>
        <p:txBody>
          <a:bodyPr/>
          <a:lstStyle/>
          <a:p>
            <a:endParaRPr/>
          </a:p>
        </p:txBody>
      </p:sp>
      <p:sp>
        <p:nvSpPr>
          <p:cNvPr id="166" name="Shape 1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9988453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2" name="Group 15"/>
          <p:cNvGrpSpPr/>
          <p:nvPr/>
        </p:nvGrpSpPr>
        <p:grpSpPr>
          <a:xfrm>
            <a:off x="0" y="-8468"/>
            <a:ext cx="12192001" cy="6866469"/>
            <a:chOff x="0" y="0"/>
            <a:chExt cx="12192000" cy="6866467"/>
          </a:xfrm>
        </p:grpSpPr>
        <p:sp>
          <p:nvSpPr>
            <p:cNvPr id="22" name="Freeform 14"/>
            <p:cNvSpPr/>
            <p:nvPr/>
          </p:nvSpPr>
          <p:spPr>
            <a:xfrm>
              <a:off x="-1" y="605"/>
              <a:ext cx="863601" cy="5698068"/>
            </a:xfrm>
            <a:custGeom>
              <a:avLst/>
              <a:gdLst/>
              <a:ahLst/>
              <a:cxnLst>
                <a:cxn ang="0">
                  <a:pos x="wd2" y="hd2"/>
                </a:cxn>
                <a:cxn ang="5400000">
                  <a:pos x="wd2" y="hd2"/>
                </a:cxn>
                <a:cxn ang="10800000">
                  <a:pos x="wd2" y="hd2"/>
                </a:cxn>
                <a:cxn ang="16200000">
                  <a:pos x="wd2" y="hd2"/>
                </a:cxn>
              </a:cxnLst>
              <a:rect l="0" t="0" r="r" b="b"/>
              <a:pathLst>
                <a:path w="21600" h="21600" extrusionOk="0">
                  <a:moveTo>
                    <a:pt x="0" y="32"/>
                  </a:moveTo>
                  <a:lnTo>
                    <a:pt x="21600" y="0"/>
                  </a:lnTo>
                  <a:lnTo>
                    <a:pt x="21600" y="64"/>
                  </a:lnTo>
                  <a:lnTo>
                    <a:pt x="0" y="21600"/>
                  </a:lnTo>
                  <a:lnTo>
                    <a:pt x="0" y="32"/>
                  </a:lnTo>
                  <a:close/>
                </a:path>
              </a:pathLst>
            </a:custGeom>
            <a:solidFill>
              <a:schemeClr val="accent1">
                <a:alpha val="70000"/>
              </a:schemeClr>
            </a:solidFill>
            <a:ln w="12700" cap="flat">
              <a:noFill/>
              <a:miter lim="400000"/>
            </a:ln>
            <a:effectLst/>
          </p:spPr>
          <p:txBody>
            <a:bodyPr wrap="square" lIns="45719" tIns="45719" rIns="45719" bIns="45719" numCol="1" anchor="t">
              <a:noAutofit/>
            </a:bodyPr>
            <a:lstStyle/>
            <a:p>
              <a:endParaRPr/>
            </a:p>
          </p:txBody>
        </p:sp>
        <p:sp>
          <p:nvSpPr>
            <p:cNvPr id="23" name="Straight Connector 18"/>
            <p:cNvSpPr/>
            <p:nvPr/>
          </p:nvSpPr>
          <p:spPr>
            <a:xfrm>
              <a:off x="9371012" y="8466"/>
              <a:ext cx="1219201" cy="6858002"/>
            </a:xfrm>
            <a:prstGeom prst="line">
              <a:avLst/>
            </a:prstGeom>
            <a:noFill/>
            <a:ln w="9525" cap="rnd">
              <a:solidFill>
                <a:schemeClr val="accent1">
                  <a:alpha val="70000"/>
                </a:schemeClr>
              </a:solidFill>
              <a:prstDash val="solid"/>
              <a:round/>
            </a:ln>
            <a:effectLst/>
          </p:spPr>
          <p:txBody>
            <a:bodyPr wrap="square" lIns="45719" tIns="45719" rIns="45719" bIns="45719" numCol="1" anchor="t">
              <a:noAutofit/>
            </a:bodyPr>
            <a:lstStyle/>
            <a:p>
              <a:endParaRPr/>
            </a:p>
          </p:txBody>
        </p:sp>
        <p:sp>
          <p:nvSpPr>
            <p:cNvPr id="24" name="Straight Connector 19"/>
            <p:cNvSpPr/>
            <p:nvPr/>
          </p:nvSpPr>
          <p:spPr>
            <a:xfrm flipH="1">
              <a:off x="7425267" y="3689879"/>
              <a:ext cx="4763559" cy="3176588"/>
            </a:xfrm>
            <a:prstGeom prst="line">
              <a:avLst/>
            </a:prstGeom>
            <a:noFill/>
            <a:ln w="9525" cap="rnd">
              <a:solidFill>
                <a:schemeClr val="accent1">
                  <a:alpha val="70000"/>
                </a:schemeClr>
              </a:solidFill>
              <a:prstDash val="solid"/>
              <a:round/>
            </a:ln>
            <a:effectLst/>
          </p:spPr>
          <p:txBody>
            <a:bodyPr wrap="square" lIns="45719" tIns="45719" rIns="45719" bIns="45719" numCol="1" anchor="t">
              <a:noAutofit/>
            </a:bodyPr>
            <a:lstStyle/>
            <a:p>
              <a:endParaRPr/>
            </a:p>
          </p:txBody>
        </p:sp>
        <p:sp>
          <p:nvSpPr>
            <p:cNvPr id="25"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6000"/>
              </a:schemeClr>
            </a:solidFill>
            <a:ln w="12700" cap="flat">
              <a:noFill/>
              <a:miter lim="400000"/>
            </a:ln>
            <a:effectLst/>
          </p:spPr>
          <p:txBody>
            <a:bodyPr wrap="square" lIns="45719" tIns="45719" rIns="45719" bIns="45719" numCol="1" anchor="t">
              <a:noAutofit/>
            </a:bodyPr>
            <a:lstStyle/>
            <a:p>
              <a:endParaRPr/>
            </a:p>
          </p:txBody>
        </p:sp>
        <p:sp>
          <p:nvSpPr>
            <p:cNvPr id="26"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a:p>
          </p:txBody>
        </p:sp>
        <p:sp>
          <p:nvSpPr>
            <p:cNvPr id="27" name="Isosceles Triangle 22"/>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endParaRPr/>
            </a:p>
          </p:txBody>
        </p:sp>
        <p:sp>
          <p:nvSpPr>
            <p:cNvPr id="28"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endParaRPr/>
            </a:p>
          </p:txBody>
        </p:sp>
        <p:sp>
          <p:nvSpPr>
            <p:cNvPr id="29"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chemeClr val="accent2">
                <a:alpha val="70000"/>
              </a:schemeClr>
            </a:solidFill>
            <a:ln w="12700" cap="flat">
              <a:noFill/>
              <a:miter lim="400000"/>
            </a:ln>
            <a:effectLst/>
          </p:spPr>
          <p:txBody>
            <a:bodyPr wrap="square" lIns="45719" tIns="45719" rIns="45719" bIns="45719" numCol="1" anchor="t">
              <a:noAutofit/>
            </a:bodyPr>
            <a:lstStyle/>
            <a:p>
              <a:endParaRPr/>
            </a:p>
          </p:txBody>
        </p:sp>
        <p:sp>
          <p:nvSpPr>
            <p:cNvPr id="30"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endParaRPr/>
            </a:p>
          </p:txBody>
        </p:sp>
        <p:sp>
          <p:nvSpPr>
            <p:cNvPr id="31" name="Isosceles Triangle 26"/>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endParaRPr/>
            </a:p>
          </p:txBody>
        </p:sp>
      </p:grpSp>
      <p:sp>
        <p:nvSpPr>
          <p:cNvPr id="33" name="Title Text"/>
          <p:cNvSpPr txBox="1">
            <a:spLocks noGrp="1"/>
          </p:cNvSpPr>
          <p:nvPr>
            <p:ph type="title"/>
          </p:nvPr>
        </p:nvSpPr>
        <p:spPr>
          <a:xfrm>
            <a:off x="1507067" y="2404534"/>
            <a:ext cx="7766937" cy="1646303"/>
          </a:xfrm>
          <a:prstGeom prst="rect">
            <a:avLst/>
          </a:prstGeom>
        </p:spPr>
        <p:txBody>
          <a:bodyPr anchor="b"/>
          <a:lstStyle>
            <a:lvl1pPr algn="r">
              <a:defRPr sz="5400"/>
            </a:lvl1pPr>
          </a:lstStyle>
          <a:p>
            <a:r>
              <a:t>Title Text</a:t>
            </a:r>
          </a:p>
        </p:txBody>
      </p:sp>
      <p:sp>
        <p:nvSpPr>
          <p:cNvPr id="34" name="Body Level One…"/>
          <p:cNvSpPr txBox="1">
            <a:spLocks noGrp="1"/>
          </p:cNvSpPr>
          <p:nvPr>
            <p:ph type="body" sz="quarter" idx="1"/>
          </p:nvPr>
        </p:nvSpPr>
        <p:spPr>
          <a:xfrm>
            <a:off x="1507067" y="4050832"/>
            <a:ext cx="7766937" cy="1096901"/>
          </a:xfrm>
          <a:prstGeom prst="rect">
            <a:avLst/>
          </a:prstGeom>
        </p:spPr>
        <p:txBody>
          <a:bodyPr/>
          <a:lstStyle>
            <a:lvl1pPr marL="0" indent="0" algn="r">
              <a:buClrTx/>
              <a:buSzTx/>
              <a:buNone/>
              <a:defRPr>
                <a:solidFill>
                  <a:srgbClr val="808080"/>
                </a:solidFill>
              </a:defRPr>
            </a:lvl1pPr>
            <a:lvl2pPr marL="0" indent="457200" algn="r">
              <a:buClrTx/>
              <a:buSzTx/>
              <a:buNone/>
              <a:defRPr>
                <a:solidFill>
                  <a:srgbClr val="808080"/>
                </a:solidFill>
              </a:defRPr>
            </a:lvl2pPr>
            <a:lvl3pPr marL="0" indent="914400" algn="r">
              <a:buClrTx/>
              <a:buSzTx/>
              <a:buNone/>
              <a:defRPr>
                <a:solidFill>
                  <a:srgbClr val="808080"/>
                </a:solidFill>
              </a:defRPr>
            </a:lvl3pPr>
            <a:lvl4pPr marL="0" indent="1371600" algn="r">
              <a:buClrTx/>
              <a:buSzTx/>
              <a:buNone/>
              <a:defRPr>
                <a:solidFill>
                  <a:srgbClr val="808080"/>
                </a:solidFill>
              </a:defRPr>
            </a:lvl4pPr>
            <a:lvl5pPr marL="0" indent="1828800" algn="r">
              <a:buClrTx/>
              <a:buSzTx/>
              <a:buNone/>
              <a:defRPr>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677335" y="609600"/>
            <a:ext cx="8596669" cy="3403600"/>
          </a:xfrm>
          <a:prstGeom prst="rect">
            <a:avLst/>
          </a:prstGeom>
        </p:spPr>
        <p:txBody>
          <a:bodyPr anchor="ctr"/>
          <a:lstStyle>
            <a:lvl1pPr>
              <a:defRPr sz="4400"/>
            </a:lvl1pPr>
          </a:lstStyle>
          <a:p>
            <a:r>
              <a:t>Title Text</a:t>
            </a:r>
          </a:p>
        </p:txBody>
      </p:sp>
      <p:sp>
        <p:nvSpPr>
          <p:cNvPr id="115" name="Body Level One…"/>
          <p:cNvSpPr txBox="1">
            <a:spLocks noGrp="1"/>
          </p:cNvSpPr>
          <p:nvPr>
            <p:ph type="body" sz="quarter" idx="1"/>
          </p:nvPr>
        </p:nvSpPr>
        <p:spPr>
          <a:xfrm>
            <a:off x="677335" y="4470400"/>
            <a:ext cx="8596669" cy="1570962"/>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931334" y="609600"/>
            <a:ext cx="8094134" cy="3022600"/>
          </a:xfrm>
          <a:prstGeom prst="rect">
            <a:avLst/>
          </a:prstGeom>
        </p:spPr>
        <p:txBody>
          <a:bodyPr anchor="ctr"/>
          <a:lstStyle>
            <a:lvl1pPr>
              <a:defRPr sz="4400"/>
            </a:lvl1pPr>
          </a:lstStyle>
          <a:p>
            <a:r>
              <a:t>Title Text</a:t>
            </a:r>
          </a:p>
        </p:txBody>
      </p:sp>
      <p:sp>
        <p:nvSpPr>
          <p:cNvPr id="124" name="Body Level One…"/>
          <p:cNvSpPr txBox="1">
            <a:spLocks noGrp="1"/>
          </p:cNvSpPr>
          <p:nvPr>
            <p:ph type="body" sz="quarter" idx="1"/>
          </p:nvPr>
        </p:nvSpPr>
        <p:spPr>
          <a:xfrm>
            <a:off x="1366138" y="3632200"/>
            <a:ext cx="7224526" cy="381000"/>
          </a:xfrm>
          <a:prstGeom prst="rect">
            <a:avLst/>
          </a:prstGeom>
        </p:spPr>
        <p:txBody>
          <a:bodyPr anchor="ctr"/>
          <a:lstStyle>
            <a:lvl1pPr marL="0" indent="0">
              <a:buClrTx/>
              <a:buSzTx/>
              <a:buNone/>
              <a:defRPr sz="1600">
                <a:solidFill>
                  <a:srgbClr val="808080"/>
                </a:solidFill>
              </a:defRPr>
            </a:lvl1pPr>
            <a:lvl2pPr marL="0" indent="457200">
              <a:buClrTx/>
              <a:buSzTx/>
              <a:buNone/>
              <a:defRPr sz="1600">
                <a:solidFill>
                  <a:srgbClr val="808080"/>
                </a:solidFill>
              </a:defRPr>
            </a:lvl2pPr>
            <a:lvl3pPr marL="0" indent="914400">
              <a:buClrTx/>
              <a:buSzTx/>
              <a:buNone/>
              <a:defRPr sz="1600">
                <a:solidFill>
                  <a:srgbClr val="808080"/>
                </a:solidFill>
              </a:defRPr>
            </a:lvl3pPr>
            <a:lvl4pPr marL="0" indent="1371600">
              <a:buClrTx/>
              <a:buSzTx/>
              <a:buNone/>
              <a:defRPr sz="1600">
                <a:solidFill>
                  <a:srgbClr val="808080"/>
                </a:solidFill>
              </a:defRPr>
            </a:lvl4pPr>
            <a:lvl5pPr marL="0" indent="1828800">
              <a:buClrTx/>
              <a:buSzTx/>
              <a:buNone/>
              <a:defRPr sz="1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25" name="Text Placeholder 2"/>
          <p:cNvSpPr>
            <a:spLocks noGrp="1"/>
          </p:cNvSpPr>
          <p:nvPr>
            <p:ph type="body" sz="quarter" idx="21"/>
          </p:nvPr>
        </p:nvSpPr>
        <p:spPr>
          <a:xfrm>
            <a:off x="677334" y="4470399"/>
            <a:ext cx="8596670" cy="1570964"/>
          </a:xfrm>
          <a:prstGeom prst="rect">
            <a:avLst/>
          </a:prstGeom>
        </p:spPr>
        <p:txBody>
          <a:bodyPr anchor="ctr"/>
          <a:lstStyle/>
          <a:p>
            <a:pPr marL="0" indent="0">
              <a:buClrTx/>
              <a:buSzTx/>
              <a:buNone/>
            </a:pPr>
            <a:endParaRP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7" name="TextBox 23"/>
          <p:cNvSpPr txBox="1"/>
          <p:nvPr/>
        </p:nvSpPr>
        <p:spPr>
          <a:xfrm>
            <a:off x="587589" y="469465"/>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9FE0F5"/>
                </a:solidFill>
                <a:latin typeface="Arial"/>
                <a:ea typeface="Arial"/>
                <a:cs typeface="Arial"/>
                <a:sym typeface="Arial"/>
              </a:defRPr>
            </a:lvl1pPr>
          </a:lstStyle>
          <a:p>
            <a:r>
              <a:t>“</a:t>
            </a:r>
          </a:p>
        </p:txBody>
      </p:sp>
      <p:sp>
        <p:nvSpPr>
          <p:cNvPr id="128" name="TextBox 24"/>
          <p:cNvSpPr txBox="1"/>
          <p:nvPr/>
        </p:nvSpPr>
        <p:spPr>
          <a:xfrm>
            <a:off x="8938730" y="2565643"/>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9FE0F5"/>
                </a:solidFill>
                <a:latin typeface="Arial"/>
                <a:ea typeface="Arial"/>
                <a:cs typeface="Arial"/>
                <a:sym typeface="Arial"/>
              </a:defRPr>
            </a:lvl1pPr>
          </a:lstStyle>
          <a:p>
            <a:r>
              <a: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677335" y="1931988"/>
            <a:ext cx="8596669" cy="2595461"/>
          </a:xfrm>
          <a:prstGeom prst="rect">
            <a:avLst/>
          </a:prstGeom>
        </p:spPr>
        <p:txBody>
          <a:bodyPr anchor="b"/>
          <a:lstStyle>
            <a:lvl1pPr>
              <a:defRPr sz="4400"/>
            </a:lvl1pPr>
          </a:lstStyle>
          <a:p>
            <a:r>
              <a:t>Title Text</a:t>
            </a:r>
          </a:p>
        </p:txBody>
      </p:sp>
      <p:sp>
        <p:nvSpPr>
          <p:cNvPr id="136" name="Body Level One…"/>
          <p:cNvSpPr txBox="1">
            <a:spLocks noGrp="1"/>
          </p:cNvSpPr>
          <p:nvPr>
            <p:ph type="body" sz="quarter" idx="1"/>
          </p:nvPr>
        </p:nvSpPr>
        <p:spPr>
          <a:xfrm>
            <a:off x="677335" y="4527448"/>
            <a:ext cx="8596669" cy="1513915"/>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931334" y="609600"/>
            <a:ext cx="8094134" cy="3022600"/>
          </a:xfrm>
          <a:prstGeom prst="rect">
            <a:avLst/>
          </a:prstGeom>
        </p:spPr>
        <p:txBody>
          <a:bodyPr anchor="ctr"/>
          <a:lstStyle>
            <a:lvl1pPr>
              <a:defRPr sz="4400"/>
            </a:lvl1pPr>
          </a:lstStyle>
          <a:p>
            <a:r>
              <a:t>Title Text</a:t>
            </a:r>
          </a:p>
        </p:txBody>
      </p:sp>
      <p:sp>
        <p:nvSpPr>
          <p:cNvPr id="145" name="Body Level One…"/>
          <p:cNvSpPr txBox="1">
            <a:spLocks noGrp="1"/>
          </p:cNvSpPr>
          <p:nvPr>
            <p:ph type="body" sz="quarter" idx="1"/>
          </p:nvPr>
        </p:nvSpPr>
        <p:spPr>
          <a:xfrm>
            <a:off x="677332" y="4013200"/>
            <a:ext cx="8596670" cy="514249"/>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46" name="Text Placeholder 2"/>
          <p:cNvSpPr>
            <a:spLocks noGrp="1"/>
          </p:cNvSpPr>
          <p:nvPr>
            <p:ph type="body" sz="quarter" idx="21"/>
          </p:nvPr>
        </p:nvSpPr>
        <p:spPr>
          <a:xfrm>
            <a:off x="677334" y="4527448"/>
            <a:ext cx="8596670" cy="1513915"/>
          </a:xfrm>
          <a:prstGeom prst="rect">
            <a:avLst/>
          </a:prstGeom>
        </p:spPr>
        <p:txBody>
          <a:bodyPr/>
          <a:lstStyle/>
          <a:p>
            <a:pPr marL="0" indent="0">
              <a:buClrTx/>
              <a:buSzTx/>
              <a:buNone/>
              <a:defRPr>
                <a:solidFill>
                  <a:srgbClr val="808080"/>
                </a:solidFill>
              </a:defRPr>
            </a:pPr>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8" name="TextBox 23"/>
          <p:cNvSpPr txBox="1"/>
          <p:nvPr/>
        </p:nvSpPr>
        <p:spPr>
          <a:xfrm>
            <a:off x="587589" y="469465"/>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9FE0F5"/>
                </a:solidFill>
                <a:latin typeface="Arial"/>
                <a:ea typeface="Arial"/>
                <a:cs typeface="Arial"/>
                <a:sym typeface="Arial"/>
              </a:defRPr>
            </a:lvl1pPr>
          </a:lstStyle>
          <a:p>
            <a:r>
              <a:t>“</a:t>
            </a:r>
          </a:p>
        </p:txBody>
      </p:sp>
      <p:sp>
        <p:nvSpPr>
          <p:cNvPr id="149" name="TextBox 24"/>
          <p:cNvSpPr txBox="1"/>
          <p:nvPr/>
        </p:nvSpPr>
        <p:spPr>
          <a:xfrm>
            <a:off x="8938730" y="2565643"/>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rgbClr val="9FE0F5"/>
                </a:solidFill>
                <a:latin typeface="Arial"/>
                <a:ea typeface="Arial"/>
                <a:cs typeface="Arial"/>
                <a:sym typeface="Arial"/>
              </a:defRPr>
            </a:lvl1pPr>
          </a:lstStyle>
          <a:p>
            <a:r>
              <a: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685798" y="609600"/>
            <a:ext cx="8588204" cy="3022600"/>
          </a:xfrm>
          <a:prstGeom prst="rect">
            <a:avLst/>
          </a:prstGeom>
        </p:spPr>
        <p:txBody>
          <a:bodyPr anchor="ctr"/>
          <a:lstStyle>
            <a:lvl1pPr>
              <a:defRPr sz="4400"/>
            </a:lvl1pPr>
          </a:lstStyle>
          <a:p>
            <a:r>
              <a:t>Title Text</a:t>
            </a:r>
          </a:p>
        </p:txBody>
      </p:sp>
      <p:sp>
        <p:nvSpPr>
          <p:cNvPr id="157" name="Body Level One…"/>
          <p:cNvSpPr txBox="1">
            <a:spLocks noGrp="1"/>
          </p:cNvSpPr>
          <p:nvPr>
            <p:ph type="body" sz="quarter" idx="1"/>
          </p:nvPr>
        </p:nvSpPr>
        <p:spPr>
          <a:xfrm>
            <a:off x="677332" y="4013200"/>
            <a:ext cx="8596670" cy="514249"/>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8" name="Text Placeholder 2"/>
          <p:cNvSpPr>
            <a:spLocks noGrp="1"/>
          </p:cNvSpPr>
          <p:nvPr>
            <p:ph type="body" sz="quarter" idx="21"/>
          </p:nvPr>
        </p:nvSpPr>
        <p:spPr>
          <a:xfrm>
            <a:off x="677334" y="4527448"/>
            <a:ext cx="8596670" cy="1513915"/>
          </a:xfrm>
          <a:prstGeom prst="rect">
            <a:avLst/>
          </a:prstGeom>
        </p:spPr>
        <p:txBody>
          <a:bodyPr/>
          <a:lstStyle/>
          <a:p>
            <a:pPr marL="0" indent="0">
              <a:buClrTx/>
              <a:buSzTx/>
              <a:buNone/>
              <a:defRPr>
                <a:solidFill>
                  <a:srgbClr val="808080"/>
                </a:solidFill>
              </a:defRPr>
            </a:pPr>
            <a:endParaRP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43" name="Body Level One…"/>
          <p:cNvSpPr txBox="1">
            <a:spLocks noGrp="1"/>
          </p:cNvSpPr>
          <p:nvPr>
            <p:ph type="body" sz="half" idx="1"/>
          </p:nvPr>
        </p:nvSpPr>
        <p:spPr>
          <a:xfrm>
            <a:off x="677333" y="2160589"/>
            <a:ext cx="8596670"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 name="Title Text"/>
          <p:cNvSpPr txBox="1">
            <a:spLocks noGrp="1"/>
          </p:cNvSpPr>
          <p:nvPr>
            <p:ph type="title"/>
          </p:nvPr>
        </p:nvSpPr>
        <p:spPr>
          <a:xfrm>
            <a:off x="677335" y="2700866"/>
            <a:ext cx="8596669" cy="1826582"/>
          </a:xfrm>
          <a:prstGeom prst="rect">
            <a:avLst/>
          </a:prstGeom>
        </p:spPr>
        <p:txBody>
          <a:bodyPr anchor="b"/>
          <a:lstStyle>
            <a:lvl1pPr>
              <a:defRPr sz="4000"/>
            </a:lvl1pPr>
          </a:lstStyle>
          <a:p>
            <a:r>
              <a:t>Title Text</a:t>
            </a:r>
          </a:p>
        </p:txBody>
      </p:sp>
      <p:sp>
        <p:nvSpPr>
          <p:cNvPr id="52" name="Body Level One…"/>
          <p:cNvSpPr txBox="1">
            <a:spLocks noGrp="1"/>
          </p:cNvSpPr>
          <p:nvPr>
            <p:ph type="body" sz="quarter" idx="1"/>
          </p:nvPr>
        </p:nvSpPr>
        <p:spPr>
          <a:xfrm>
            <a:off x="677335" y="4527448"/>
            <a:ext cx="8596669" cy="860401"/>
          </a:xfrm>
          <a:prstGeom prst="rect">
            <a:avLst/>
          </a:prstGeom>
        </p:spPr>
        <p:txBody>
          <a:bodyPr/>
          <a:lstStyle>
            <a:lvl1pPr marL="0" indent="0">
              <a:buClrTx/>
              <a:buSzTx/>
              <a:buNone/>
              <a:defRPr sz="2000">
                <a:solidFill>
                  <a:srgbClr val="808080"/>
                </a:solidFill>
              </a:defRPr>
            </a:lvl1pPr>
            <a:lvl2pPr marL="0" indent="457200">
              <a:buClrTx/>
              <a:buSzTx/>
              <a:buNone/>
              <a:defRPr sz="2000">
                <a:solidFill>
                  <a:srgbClr val="808080"/>
                </a:solidFill>
              </a:defRPr>
            </a:lvl2pPr>
            <a:lvl3pPr marL="0" indent="914400">
              <a:buClrTx/>
              <a:buSzTx/>
              <a:buNone/>
              <a:defRPr sz="2000">
                <a:solidFill>
                  <a:srgbClr val="808080"/>
                </a:solidFill>
              </a:defRPr>
            </a:lvl3pPr>
            <a:lvl4pPr marL="0" indent="1371600">
              <a:buClrTx/>
              <a:buSzTx/>
              <a:buNone/>
              <a:defRPr sz="2000">
                <a:solidFill>
                  <a:srgbClr val="808080"/>
                </a:solidFill>
              </a:defRPr>
            </a:lvl4pPr>
            <a:lvl5pPr marL="0" indent="1828800">
              <a:buClrTx/>
              <a:buSzTx/>
              <a:buNone/>
              <a:defRPr sz="20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61" name="Body Level One…"/>
          <p:cNvSpPr txBox="1">
            <a:spLocks noGrp="1"/>
          </p:cNvSpPr>
          <p:nvPr>
            <p:ph type="body" sz="quarter" idx="1"/>
          </p:nvPr>
        </p:nvSpPr>
        <p:spPr>
          <a:xfrm>
            <a:off x="677333" y="2160589"/>
            <a:ext cx="4184036" cy="38807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70" name="Body Level One…"/>
          <p:cNvSpPr txBox="1">
            <a:spLocks noGrp="1"/>
          </p:cNvSpPr>
          <p:nvPr>
            <p:ph type="body" sz="quarter" idx="1"/>
          </p:nvPr>
        </p:nvSpPr>
        <p:spPr>
          <a:xfrm>
            <a:off x="675744" y="2160983"/>
            <a:ext cx="4185624" cy="576263"/>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5088382" y="2160983"/>
            <a:ext cx="4185619" cy="576263"/>
          </a:xfrm>
          <a:prstGeom prst="rect">
            <a:avLst/>
          </a:prstGeom>
        </p:spPr>
        <p:txBody>
          <a:bodyPr anchor="b"/>
          <a:lstStyle/>
          <a:p>
            <a:pPr marL="0" indent="0">
              <a:buClrTx/>
              <a:buSzTx/>
              <a:buNone/>
              <a:defRPr sz="2400"/>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77333" y="609600"/>
            <a:ext cx="8596670" cy="1320800"/>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77333" y="1498603"/>
            <a:ext cx="3854529" cy="1278467"/>
          </a:xfrm>
          <a:prstGeom prst="rect">
            <a:avLst/>
          </a:prstGeom>
        </p:spPr>
        <p:txBody>
          <a:bodyPr anchor="b"/>
          <a:lstStyle>
            <a:lvl1pPr>
              <a:defRPr sz="2000"/>
            </a:lvl1pPr>
          </a:lstStyle>
          <a:p>
            <a:r>
              <a:t>Title Text</a:t>
            </a:r>
          </a:p>
        </p:txBody>
      </p:sp>
      <p:sp>
        <p:nvSpPr>
          <p:cNvPr id="95" name="Body Level One…"/>
          <p:cNvSpPr txBox="1">
            <a:spLocks noGrp="1"/>
          </p:cNvSpPr>
          <p:nvPr>
            <p:ph type="body" sz="half" idx="1"/>
          </p:nvPr>
        </p:nvSpPr>
        <p:spPr>
          <a:xfrm>
            <a:off x="4760460" y="514923"/>
            <a:ext cx="4513543" cy="55264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677334" y="2777069"/>
            <a:ext cx="3854528" cy="2584450"/>
          </a:xfrm>
          <a:prstGeom prst="rect">
            <a:avLst/>
          </a:prstGeom>
        </p:spPr>
        <p:txBody>
          <a:bodyPr/>
          <a:lstStyle/>
          <a:p>
            <a:pPr marL="0" indent="0">
              <a:buClrTx/>
              <a:buSzTx/>
              <a:buNone/>
              <a:defRPr sz="14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77333" y="4800600"/>
            <a:ext cx="8596668" cy="566738"/>
          </a:xfrm>
          <a:prstGeom prst="rect">
            <a:avLst/>
          </a:prstGeom>
        </p:spPr>
        <p:txBody>
          <a:bodyPr anchor="b"/>
          <a:lstStyle>
            <a:lvl1pPr>
              <a:defRPr sz="2400"/>
            </a:lvl1pPr>
          </a:lstStyle>
          <a:p>
            <a:r>
              <a:t>Title Text</a:t>
            </a:r>
          </a:p>
        </p:txBody>
      </p:sp>
      <p:sp>
        <p:nvSpPr>
          <p:cNvPr id="105" name="Picture Placeholder 2"/>
          <p:cNvSpPr>
            <a:spLocks noGrp="1"/>
          </p:cNvSpPr>
          <p:nvPr>
            <p:ph type="pic" sz="half" idx="21"/>
          </p:nvPr>
        </p:nvSpPr>
        <p:spPr>
          <a:xfrm>
            <a:off x="677333" y="609600"/>
            <a:ext cx="8596670" cy="3845718"/>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677333" y="5367337"/>
            <a:ext cx="8596668" cy="674025"/>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43"/>
          <p:cNvGrpSpPr/>
          <p:nvPr/>
        </p:nvGrpSpPr>
        <p:grpSpPr>
          <a:xfrm>
            <a:off x="0" y="-8468"/>
            <a:ext cx="12192001" cy="6866469"/>
            <a:chOff x="0" y="0"/>
            <a:chExt cx="12192000" cy="6866467"/>
          </a:xfrm>
        </p:grpSpPr>
        <p:sp>
          <p:nvSpPr>
            <p:cNvPr id="2" name="Straight Connector 19"/>
            <p:cNvSpPr/>
            <p:nvPr/>
          </p:nvSpPr>
          <p:spPr>
            <a:xfrm>
              <a:off x="9371012" y="8466"/>
              <a:ext cx="1219201" cy="6858002"/>
            </a:xfrm>
            <a:prstGeom prst="line">
              <a:avLst/>
            </a:prstGeom>
            <a:noFill/>
            <a:ln w="9525" cap="rnd">
              <a:solidFill>
                <a:schemeClr val="accent1">
                  <a:alpha val="70000"/>
                </a:schemeClr>
              </a:solidFill>
              <a:prstDash val="solid"/>
              <a:round/>
            </a:ln>
            <a:effectLst/>
          </p:spPr>
          <p:txBody>
            <a:bodyPr wrap="square" lIns="45719" tIns="45719" rIns="45719" bIns="45719" numCol="1" anchor="t">
              <a:noAutofit/>
            </a:bodyPr>
            <a:lstStyle/>
            <a:p>
              <a:endParaRPr/>
            </a:p>
          </p:txBody>
        </p:sp>
        <p:sp>
          <p:nvSpPr>
            <p:cNvPr id="3" name="Straight Connector 20"/>
            <p:cNvSpPr/>
            <p:nvPr/>
          </p:nvSpPr>
          <p:spPr>
            <a:xfrm flipH="1">
              <a:off x="7425267" y="3689879"/>
              <a:ext cx="4763559" cy="3176588"/>
            </a:xfrm>
            <a:prstGeom prst="line">
              <a:avLst/>
            </a:prstGeom>
            <a:noFill/>
            <a:ln w="9525" cap="rnd">
              <a:solidFill>
                <a:schemeClr val="accent1">
                  <a:alpha val="70000"/>
                </a:schemeClr>
              </a:solidFill>
              <a:prstDash val="solid"/>
              <a:round/>
            </a:ln>
            <a:effectLst/>
          </p:spPr>
          <p:txBody>
            <a:bodyPr wrap="square" lIns="45719" tIns="45719" rIns="45719" bIns="45719" numCol="1" anchor="t">
              <a:noAutofit/>
            </a:bodyPr>
            <a:lstStyle/>
            <a:p>
              <a:endParaRPr/>
            </a:p>
          </p:txBody>
        </p:sp>
        <p:sp>
          <p:nvSpPr>
            <p:cNvPr id="4"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6000"/>
              </a:schemeClr>
            </a:solidFill>
            <a:ln w="12700" cap="flat">
              <a:noFill/>
              <a:miter lim="400000"/>
            </a:ln>
            <a:effectLst/>
          </p:spPr>
          <p:txBody>
            <a:bodyPr wrap="square" lIns="45719" tIns="45719" rIns="45719" bIns="45719" numCol="1" anchor="t">
              <a:noAutofit/>
            </a:bodyPr>
            <a:lstStyle/>
            <a:p>
              <a:endParaRPr/>
            </a:p>
          </p:txBody>
        </p:sp>
        <p:sp>
          <p:nvSpPr>
            <p:cNvPr id="5"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endParaRPr/>
            </a:p>
          </p:txBody>
        </p:sp>
        <p:sp>
          <p:nvSpPr>
            <p:cNvPr id="6"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endParaRPr/>
            </a:p>
          </p:txBody>
        </p:sp>
        <p:sp>
          <p:nvSpPr>
            <p:cNvPr id="7"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endParaRPr/>
            </a:p>
          </p:txBody>
        </p:sp>
        <p:sp>
          <p:nvSpPr>
            <p:cNvPr id="8"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chemeClr val="accent2">
                <a:alpha val="70000"/>
              </a:schemeClr>
            </a:solidFill>
            <a:ln w="12700" cap="flat">
              <a:noFill/>
              <a:miter lim="400000"/>
            </a:ln>
            <a:effectLst/>
          </p:spPr>
          <p:txBody>
            <a:bodyPr wrap="square" lIns="45719" tIns="45719" rIns="45719" bIns="45719" numCol="1" anchor="t">
              <a:noAutofit/>
            </a:bodyPr>
            <a:lstStyle/>
            <a:p>
              <a:endParaRPr/>
            </a:p>
          </p:txBody>
        </p:sp>
        <p:sp>
          <p:nvSpPr>
            <p:cNvPr id="9"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endParaRPr/>
            </a:p>
          </p:txBody>
        </p:sp>
        <p:sp>
          <p:nvSpPr>
            <p:cNvPr id="10"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endParaRPr/>
            </a:p>
          </p:txBody>
        </p:sp>
        <p:sp>
          <p:nvSpPr>
            <p:cNvPr id="11"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1">
                <a:alpha val="70000"/>
              </a:schemeClr>
            </a:solidFill>
            <a:ln w="12700" cap="flat">
              <a:noFill/>
              <a:miter lim="400000"/>
            </a:ln>
            <a:effectLst/>
          </p:spPr>
          <p:txBody>
            <a:bodyPr wrap="square" lIns="45719" tIns="45719" rIns="45719" bIns="45719" numCol="1" anchor="t">
              <a:noAutofit/>
            </a:bodyPr>
            <a:lstStyle/>
            <a:p>
              <a:endParaRPr/>
            </a:p>
          </p:txBody>
        </p:sp>
      </p:grpSp>
      <p:sp>
        <p:nvSpPr>
          <p:cNvPr id="13" name="Slide Number"/>
          <p:cNvSpPr txBox="1">
            <a:spLocks noGrp="1"/>
          </p:cNvSpPr>
          <p:nvPr>
            <p:ph type="sldNum" sz="quarter" idx="2"/>
          </p:nvPr>
        </p:nvSpPr>
        <p:spPr>
          <a:xfrm>
            <a:off x="9049981" y="6114704"/>
            <a:ext cx="224022" cy="218441"/>
          </a:xfrm>
          <a:prstGeom prst="rect">
            <a:avLst/>
          </a:prstGeom>
          <a:ln w="12700">
            <a:miter lim="400000"/>
          </a:ln>
        </p:spPr>
        <p:txBody>
          <a:bodyPr wrap="none" lIns="45719" rIns="45719" anchor="ctr">
            <a:spAutoFit/>
          </a:bodyPr>
          <a:lstStyle>
            <a:lvl1pPr algn="r">
              <a:defRPr sz="900">
                <a:solidFill>
                  <a:schemeClr val="accent1"/>
                </a:solidFill>
              </a:defRPr>
            </a:lvl1pPr>
          </a:lstStyle>
          <a:p>
            <a:fld id="{86CB4B4D-7CA3-9044-876B-883B54F8677D}" type="slidenum">
              <a:t>‹#›</a:t>
            </a:fld>
            <a:endParaRPr/>
          </a:p>
        </p:txBody>
      </p:sp>
      <p:sp>
        <p:nvSpPr>
          <p:cNvPr id="14"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1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accent1"/>
          </a:solidFill>
          <a:uFillTx/>
          <a:latin typeface="Trebuchet MS"/>
          <a:ea typeface="Trebuchet MS"/>
          <a:cs typeface="Trebuchet M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ctrTitle"/>
          </p:nvPr>
        </p:nvSpPr>
        <p:spPr>
          <a:xfrm>
            <a:off x="518766" y="2152179"/>
            <a:ext cx="9714658" cy="3219712"/>
          </a:xfrm>
          <a:prstGeom prst="rect">
            <a:avLst/>
          </a:prstGeom>
        </p:spPr>
        <p:txBody>
          <a:bodyPr/>
          <a:lstStyle/>
          <a:p>
            <a:pPr algn="ctr" defTabSz="196596">
              <a:defRPr sz="946" b="1">
                <a:solidFill>
                  <a:srgbClr val="1B6E53"/>
                </a:solidFill>
              </a:defRPr>
            </a:pPr>
            <a:r>
              <a:t/>
            </a:r>
            <a:br/>
            <a:r>
              <a:t/>
            </a:r>
            <a:br/>
            <a:r>
              <a:t/>
            </a:r>
            <a:br/>
            <a:r>
              <a:rPr sz="1505" b="0">
                <a:solidFill>
                  <a:srgbClr val="808080"/>
                </a:solidFill>
              </a:rPr>
              <a:t/>
            </a:r>
            <a:br>
              <a:rPr sz="1505" b="0">
                <a:solidFill>
                  <a:srgbClr val="808080"/>
                </a:solidFill>
              </a:rPr>
            </a:br>
            <a:r>
              <a:rPr sz="1505" b="0">
                <a:solidFill>
                  <a:srgbClr val="808080"/>
                </a:solidFill>
              </a:rPr>
              <a:t/>
            </a:r>
            <a:br>
              <a:rPr sz="1505" b="0">
                <a:solidFill>
                  <a:srgbClr val="808080"/>
                </a:solidFill>
              </a:rPr>
            </a:br>
            <a:r>
              <a:rPr sz="2666" b="0">
                <a:solidFill>
                  <a:srgbClr val="009051"/>
                </a:solidFill>
              </a:rPr>
              <a:t>ANALIZA PERSPEKSTIVNIH ZANIMANJA U SEKTORU AGROBIZNISA</a:t>
            </a:r>
            <a:endParaRPr sz="2193" b="0">
              <a:solidFill>
                <a:srgbClr val="009051"/>
              </a:solidFill>
            </a:endParaRPr>
          </a:p>
          <a:p>
            <a:pPr algn="ctr" defTabSz="196596">
              <a:defRPr sz="946" b="1">
                <a:solidFill>
                  <a:srgbClr val="1B6E53"/>
                </a:solidFill>
              </a:defRPr>
            </a:pPr>
            <a:endParaRPr sz="2193" b="0">
              <a:solidFill>
                <a:srgbClr val="009051"/>
              </a:solidFill>
            </a:endParaRPr>
          </a:p>
          <a:p>
            <a:pPr algn="ctr" defTabSz="196596">
              <a:defRPr sz="946" b="1">
                <a:solidFill>
                  <a:srgbClr val="1B6E53"/>
                </a:solidFill>
              </a:defRPr>
            </a:pPr>
            <a:r>
              <a:rPr sz="1677" b="0">
                <a:solidFill>
                  <a:srgbClr val="0096FF"/>
                </a:solidFill>
              </a:rPr>
              <a:t>Fondacija za razvoj ekonomske nauke</a:t>
            </a:r>
            <a:r>
              <a:rPr sz="2193" b="0">
                <a:solidFill>
                  <a:srgbClr val="009051"/>
                </a:solidFill>
              </a:rPr>
              <a:t/>
            </a:r>
            <a:br>
              <a:rPr sz="2193" b="0">
                <a:solidFill>
                  <a:srgbClr val="009051"/>
                </a:solidFill>
              </a:rPr>
            </a:br>
            <a:r>
              <a:rPr sz="2193" b="0">
                <a:solidFill>
                  <a:srgbClr val="009193"/>
                </a:solidFill>
              </a:rPr>
              <a:t/>
            </a:r>
            <a:br>
              <a:rPr sz="2193" b="0">
                <a:solidFill>
                  <a:srgbClr val="009193"/>
                </a:solidFill>
              </a:rPr>
            </a:br>
            <a:r>
              <a:rPr sz="1247" b="0"/>
              <a:t/>
            </a:r>
            <a:br>
              <a:rPr sz="1247" b="0"/>
            </a:br>
            <a:r>
              <a:rPr sz="1247" b="0"/>
              <a:t/>
            </a:r>
            <a:br>
              <a:rPr sz="1247" b="0"/>
            </a:br>
            <a:endParaRPr sz="1247" b="0"/>
          </a:p>
        </p:txBody>
      </p:sp>
      <p:sp>
        <p:nvSpPr>
          <p:cNvPr id="169" name="Slide Number Placeholder 5"/>
          <p:cNvSpPr txBox="1">
            <a:spLocks noGrp="1"/>
          </p:cNvSpPr>
          <p:nvPr>
            <p:ph type="sldNum" sz="quarter" idx="2"/>
          </p:nvPr>
        </p:nvSpPr>
        <p:spPr>
          <a:xfrm>
            <a:off x="9109921" y="6114704"/>
            <a:ext cx="16408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170" name="Image" descr="Image"/>
          <p:cNvPicPr>
            <a:picLocks noChangeAspect="1"/>
          </p:cNvPicPr>
          <p:nvPr/>
        </p:nvPicPr>
        <p:blipFill>
          <a:blip r:embed="rId2">
            <a:extLst/>
          </a:blip>
          <a:stretch>
            <a:fillRect/>
          </a:stretch>
        </p:blipFill>
        <p:spPr>
          <a:xfrm>
            <a:off x="3249266" y="381000"/>
            <a:ext cx="4743512" cy="107807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269"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70" name="Text"/>
          <p:cNvSpPr txBox="1"/>
          <p:nvPr/>
        </p:nvSpPr>
        <p:spPr>
          <a:xfrm>
            <a:off x="2149918"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71"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72"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73" name="Image" descr="Image"/>
          <p:cNvPicPr>
            <a:picLocks noChangeAspect="1"/>
          </p:cNvPicPr>
          <p:nvPr/>
        </p:nvPicPr>
        <p:blipFill>
          <a:blip r:embed="rId3">
            <a:extLst/>
          </a:blip>
          <a:stretch>
            <a:fillRect/>
          </a:stretch>
        </p:blipFill>
        <p:spPr>
          <a:xfrm>
            <a:off x="1515307" y="1230054"/>
            <a:ext cx="7930994" cy="488493"/>
          </a:xfrm>
          <a:prstGeom prst="rect">
            <a:avLst/>
          </a:prstGeom>
          <a:ln w="12700">
            <a:miter lim="400000"/>
          </a:ln>
        </p:spPr>
      </p:pic>
      <p:pic>
        <p:nvPicPr>
          <p:cNvPr id="274" name="Image" descr="Image"/>
          <p:cNvPicPr>
            <a:picLocks noChangeAspect="1"/>
          </p:cNvPicPr>
          <p:nvPr/>
        </p:nvPicPr>
        <p:blipFill>
          <a:blip r:embed="rId4">
            <a:extLst/>
          </a:blip>
          <a:stretch>
            <a:fillRect/>
          </a:stretch>
        </p:blipFill>
        <p:spPr>
          <a:xfrm>
            <a:off x="945041" y="1698147"/>
            <a:ext cx="8733168" cy="3799688"/>
          </a:xfrm>
          <a:prstGeom prst="rect">
            <a:avLst/>
          </a:prstGeom>
          <a:ln w="12700">
            <a:miter lim="400000"/>
          </a:ln>
        </p:spPr>
      </p:pic>
      <p:sp>
        <p:nvSpPr>
          <p:cNvPr id="275" name="Tržište rada u sektoru Agrobiznisa rada u sektoru Agrobiznisa: CROSO podaci"/>
          <p:cNvSpPr txBox="1"/>
          <p:nvPr/>
        </p:nvSpPr>
        <p:spPr>
          <a:xfrm>
            <a:off x="639169" y="369929"/>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lvl1pPr defTabSz="356615">
              <a:defRPr sz="2807">
                <a:solidFill>
                  <a:srgbClr val="009051"/>
                </a:solidFill>
              </a:defRPr>
            </a:lvl1pPr>
          </a:lstStyle>
          <a:p>
            <a:r>
              <a:t>Tržište rada u sektoru Agrobiznisa rada u sektoru Agrobiznisa: CROSO podaci</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odaci o rodnoj strukturi ukazuju na veće učešće žena (55,7%) u celokupnom sektoru Agrobiznisa.…"/>
          <p:cNvSpPr txBox="1">
            <a:spLocks noGrp="1"/>
          </p:cNvSpPr>
          <p:nvPr>
            <p:ph type="body" idx="1"/>
          </p:nvPr>
        </p:nvSpPr>
        <p:spPr>
          <a:xfrm>
            <a:off x="164038" y="1132094"/>
            <a:ext cx="9475063" cy="5933209"/>
          </a:xfrm>
          <a:prstGeom prst="rect">
            <a:avLst/>
          </a:prstGeom>
        </p:spPr>
        <p:txBody>
          <a:bodyPr/>
          <a:lstStyle/>
          <a:p>
            <a:pPr algn="just"/>
            <a:r>
              <a:t>Podaci o rodnoj strukturi ukazuju na veće učešće žena (55,7%) u celokupnom sektoru Agrobiznisa. </a:t>
            </a:r>
          </a:p>
          <a:p>
            <a:pPr algn="just"/>
            <a:r>
              <a:t>Ovakva struktura posledica je stanja u oblasti trgovine na malo poljoprivrednim proizvodima u kojoj na jednog zaposlenog muškarca dolazi 2,4 žena. </a:t>
            </a:r>
          </a:p>
          <a:p>
            <a:pPr algn="just"/>
            <a:r>
              <a:t>Sa druge strane, u svim ostalim oblastima agrobiznisa, izuzev proizvodnje hrane biljnog porekla, dominantno je učešće muškaraca. </a:t>
            </a:r>
          </a:p>
        </p:txBody>
      </p:sp>
      <p:sp>
        <p:nvSpPr>
          <p:cNvPr id="278"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279"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80"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81"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82"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283" name="Tržište rada u sektoru Agrobiznisa: CROSO podaci"/>
          <p:cNvSpPr txBox="1"/>
          <p:nvPr/>
        </p:nvSpPr>
        <p:spPr>
          <a:xfrm>
            <a:off x="639169" y="369929"/>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388620">
              <a:defRPr sz="3060">
                <a:solidFill>
                  <a:srgbClr val="009051"/>
                </a:solidFill>
              </a:defRPr>
            </a:lvl1pPr>
          </a:lstStyle>
          <a:p>
            <a:r>
              <a:t>Tržište rada u sektoru Agrobiznisa: CROSO podaci</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286"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87"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88"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89"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90" name="Image" descr="Image"/>
          <p:cNvPicPr>
            <a:picLocks noChangeAspect="1"/>
          </p:cNvPicPr>
          <p:nvPr/>
        </p:nvPicPr>
        <p:blipFill>
          <a:blip r:embed="rId3">
            <a:extLst/>
          </a:blip>
          <a:stretch>
            <a:fillRect/>
          </a:stretch>
        </p:blipFill>
        <p:spPr>
          <a:xfrm>
            <a:off x="1026349" y="1145027"/>
            <a:ext cx="8693274" cy="1527766"/>
          </a:xfrm>
          <a:prstGeom prst="rect">
            <a:avLst/>
          </a:prstGeom>
          <a:ln w="12700">
            <a:miter lim="400000"/>
          </a:ln>
        </p:spPr>
      </p:pic>
      <p:pic>
        <p:nvPicPr>
          <p:cNvPr id="291" name="Image" descr="Image"/>
          <p:cNvPicPr>
            <a:picLocks noChangeAspect="1"/>
          </p:cNvPicPr>
          <p:nvPr/>
        </p:nvPicPr>
        <p:blipFill>
          <a:blip r:embed="rId4">
            <a:extLst/>
          </a:blip>
          <a:stretch>
            <a:fillRect/>
          </a:stretch>
        </p:blipFill>
        <p:spPr>
          <a:xfrm>
            <a:off x="1545255" y="2383920"/>
            <a:ext cx="6508778" cy="3178431"/>
          </a:xfrm>
          <a:prstGeom prst="rect">
            <a:avLst/>
          </a:prstGeom>
          <a:ln w="12700">
            <a:miter lim="400000"/>
          </a:ln>
        </p:spPr>
      </p:pic>
      <p:sp>
        <p:nvSpPr>
          <p:cNvPr id="292" name="Tržište rada u sektoru Agrobiznisa: CROSO podaci"/>
          <p:cNvSpPr txBox="1"/>
          <p:nvPr/>
        </p:nvSpPr>
        <p:spPr>
          <a:xfrm>
            <a:off x="653267" y="257143"/>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388620">
              <a:defRPr sz="3060">
                <a:solidFill>
                  <a:srgbClr val="009051"/>
                </a:solidFill>
              </a:defRPr>
            </a:lvl1pPr>
          </a:lstStyle>
          <a:p>
            <a:r>
              <a:t>Tržište rada u sektoru Agrobiznisa: CROSO podaci</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U svim oblastima agrobiznisa dominiraju radnici sa srednjim obrazovanjem, što obuhvata maksimalno završenu četvorogodišnju školu.…"/>
          <p:cNvSpPr txBox="1">
            <a:spLocks noGrp="1"/>
          </p:cNvSpPr>
          <p:nvPr>
            <p:ph type="body" idx="1"/>
          </p:nvPr>
        </p:nvSpPr>
        <p:spPr>
          <a:xfrm>
            <a:off x="164038" y="1132094"/>
            <a:ext cx="9475063" cy="5933209"/>
          </a:xfrm>
          <a:prstGeom prst="rect">
            <a:avLst/>
          </a:prstGeom>
        </p:spPr>
        <p:txBody>
          <a:bodyPr/>
          <a:lstStyle/>
          <a:p>
            <a:pPr algn="just"/>
            <a:r>
              <a:t>U svim oblastima agrobiznisa dominiraju radnici sa srednjim obrazovanjem, što obuhvata maksimalno završenu četvorogodišnju školu. </a:t>
            </a:r>
          </a:p>
          <a:p>
            <a:pPr algn="just"/>
            <a:r>
              <a:t>Zaposleni sa prva četiri obrazovna nivoa čine najmanje oko 80% ukupnog broja zaposlenih u sektoru Agrobiznisa.</a:t>
            </a:r>
          </a:p>
          <a:p>
            <a:pPr algn="just"/>
            <a:r>
              <a:t>Uz realističniju pretpostavku da struktura radnika iz kategorije „nepoznato“ odgovara strukturi ostalih radnika za koje postoje raspoloživi podaci o nivou obrazovanja, ovo učešće iznosi nešto više od 90%. </a:t>
            </a:r>
          </a:p>
          <a:p>
            <a:pPr algn="just"/>
            <a:r>
              <a:t>Iznadprosečna zastupljenost radnika sa visokim obrazovanjem karakteristična je za (1) uslužne delatnosti u poljoprivredi (18%) i (2) proizvodnju mešovite hrane (12%).</a:t>
            </a:r>
          </a:p>
        </p:txBody>
      </p:sp>
      <p:sp>
        <p:nvSpPr>
          <p:cNvPr id="295"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296"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97"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98"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99"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00" name="Tržište rada u sektoru Agrobiznisa: CROSO podaci"/>
          <p:cNvSpPr txBox="1"/>
          <p:nvPr/>
        </p:nvSpPr>
        <p:spPr>
          <a:xfrm>
            <a:off x="653267" y="257143"/>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388620">
              <a:defRPr sz="3060">
                <a:solidFill>
                  <a:srgbClr val="009051"/>
                </a:solidFill>
              </a:defRPr>
            </a:lvl1pPr>
          </a:lstStyle>
          <a:p>
            <a:r>
              <a:t>Tržište rada u sektoru Agrobiznisa: CROSO podaci</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303"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304"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05"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306"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07" name="Image" descr="Image"/>
          <p:cNvPicPr>
            <a:picLocks noChangeAspect="1"/>
          </p:cNvPicPr>
          <p:nvPr/>
        </p:nvPicPr>
        <p:blipFill>
          <a:blip r:embed="rId3">
            <a:extLst/>
          </a:blip>
          <a:stretch>
            <a:fillRect/>
          </a:stretch>
        </p:blipFill>
        <p:spPr>
          <a:xfrm>
            <a:off x="244955" y="2191367"/>
            <a:ext cx="9715427" cy="2709180"/>
          </a:xfrm>
          <a:prstGeom prst="rect">
            <a:avLst/>
          </a:prstGeom>
          <a:ln w="12700">
            <a:miter lim="400000"/>
          </a:ln>
        </p:spPr>
      </p:pic>
      <p:pic>
        <p:nvPicPr>
          <p:cNvPr id="308" name="Image" descr="Image"/>
          <p:cNvPicPr>
            <a:picLocks noChangeAspect="1"/>
          </p:cNvPicPr>
          <p:nvPr/>
        </p:nvPicPr>
        <p:blipFill>
          <a:blip r:embed="rId4">
            <a:extLst/>
          </a:blip>
          <a:stretch>
            <a:fillRect/>
          </a:stretch>
        </p:blipFill>
        <p:spPr>
          <a:xfrm>
            <a:off x="1564182" y="1435681"/>
            <a:ext cx="8193106" cy="518700"/>
          </a:xfrm>
          <a:prstGeom prst="rect">
            <a:avLst/>
          </a:prstGeom>
          <a:ln w="12700">
            <a:miter lim="400000"/>
          </a:ln>
        </p:spPr>
      </p:pic>
      <p:sp>
        <p:nvSpPr>
          <p:cNvPr id="309" name="Tržište rada u sektoru Agrobiznisa: CROSO podaci"/>
          <p:cNvSpPr txBox="1"/>
          <p:nvPr/>
        </p:nvSpPr>
        <p:spPr>
          <a:xfrm>
            <a:off x="766169" y="609599"/>
            <a:ext cx="8672998" cy="913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388620">
              <a:defRPr sz="3060">
                <a:solidFill>
                  <a:srgbClr val="009051"/>
                </a:solidFill>
              </a:defRPr>
            </a:lvl1pPr>
          </a:lstStyle>
          <a:p>
            <a:r>
              <a:t>Tržište rada u sektoru Agrobiznisa: CROSO podaci</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rekomerno kvalifikovani radnici obuhvataju radnike koji su zaposleni na radnim mestima koja zahtevaju niži obrazovni nivo u odnosu na onaj koji zaposleni poseduju, dok se nedovoljno kvalifikovani radnici odnose na radnike koji su zaposleni na radnim mes"/>
          <p:cNvSpPr txBox="1">
            <a:spLocks noGrp="1"/>
          </p:cNvSpPr>
          <p:nvPr>
            <p:ph type="body" idx="1"/>
          </p:nvPr>
        </p:nvSpPr>
        <p:spPr>
          <a:xfrm>
            <a:off x="238137" y="1238185"/>
            <a:ext cx="9475062" cy="6129814"/>
          </a:xfrm>
          <a:prstGeom prst="rect">
            <a:avLst/>
          </a:prstGeom>
        </p:spPr>
        <p:txBody>
          <a:bodyPr/>
          <a:lstStyle/>
          <a:p>
            <a:pPr algn="just"/>
            <a:r>
              <a:t>Prekomerno kvalifikovani radnici obuhvataju radnike koji su zaposleni na radnim mestima koja zahtevaju niži obrazovni nivo u odnosu na onaj koji zaposleni poseduju, dok se nedovoljno kvalifikovani radnici odnose na radnike koji su zaposleni na radnim mestima koja zahtevaju viši nivo obrazovanja od onog koji oni poseduju. </a:t>
            </a:r>
          </a:p>
          <a:p>
            <a:pPr algn="just"/>
            <a:r>
              <a:t>Na osnovu podataka iz CROSO baze kao prekomerno kvalifikovani radnici su definisani svi radnici čiji nivo kvalifikacije na osnovu formalnog obrazovanja prevazilazi nivo kvalifikacija predviđen radnim mestom za više od jednog obrazovnog nivoa prema sistemu NOKS.</a:t>
            </a:r>
          </a:p>
          <a:p>
            <a:pPr algn="just"/>
            <a:r>
              <a:t>Analiza ukazuje da: (1) radnici sa odgovarajućim nivoom obrazovanja, čiji nivo odgovara potrebama radnog mesta, predstavljaju oko 73% zaposlenih; (2) učešće prekomerno  kvalifikovanih radnika iznosi 15%, a (3) nedovoljno kvalifikovanih radnika iznosi 12%. </a:t>
            </a:r>
          </a:p>
          <a:p>
            <a:pPr algn="just"/>
            <a:r>
              <a:t>Posmatrano prema oblastima Agrobiznisa, najveće učešće prekomerno kvalifikovanih radnika karakteristično je za proizvodnju mešovite hrane (23%), ribarstvo (19%) i proizvodnja hrane biljnog porekla (18%), dok je najveće učešće nedovoljno kvalifikovanih radnika prisutno u oblasti uzgoja životinja (28%). </a:t>
            </a:r>
            <a:endParaRPr sz="1200">
              <a:latin typeface="Times Roman"/>
              <a:ea typeface="Times Roman"/>
              <a:cs typeface="Times Roman"/>
              <a:sym typeface="Times Roman"/>
            </a:endParaRPr>
          </a:p>
        </p:txBody>
      </p:sp>
      <p:sp>
        <p:nvSpPr>
          <p:cNvPr id="312"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313"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314"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15"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16"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17" name="Tržište rada u sektoru Agrobiznisa: CROSO podaci"/>
          <p:cNvSpPr txBox="1"/>
          <p:nvPr/>
        </p:nvSpPr>
        <p:spPr>
          <a:xfrm>
            <a:off x="766169" y="4263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388620">
              <a:defRPr sz="3060">
                <a:solidFill>
                  <a:srgbClr val="009051"/>
                </a:solidFill>
              </a:defRPr>
            </a:lvl1pPr>
          </a:lstStyle>
          <a:p>
            <a:r>
              <a:t>Tržište rada u sektoru Agrobiznisa: CROSO podaci</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320"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321"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22"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23"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24" name="Tržište rada u sektoru Agrobiznisa: CROSO podaci"/>
          <p:cNvSpPr txBox="1"/>
          <p:nvPr/>
        </p:nvSpPr>
        <p:spPr>
          <a:xfrm>
            <a:off x="766169" y="4263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388620">
              <a:defRPr sz="3060">
                <a:solidFill>
                  <a:srgbClr val="009051"/>
                </a:solidFill>
              </a:defRPr>
            </a:lvl1pPr>
          </a:lstStyle>
          <a:p>
            <a:r>
              <a:t>Tržište rada u sektoru Agrobiznisa: CROSO podaci</a:t>
            </a:r>
          </a:p>
        </p:txBody>
      </p:sp>
      <p:pic>
        <p:nvPicPr>
          <p:cNvPr id="325" name="Image" descr="Image"/>
          <p:cNvPicPr>
            <a:picLocks noChangeAspect="1"/>
          </p:cNvPicPr>
          <p:nvPr/>
        </p:nvPicPr>
        <p:blipFill>
          <a:blip r:embed="rId3">
            <a:extLst/>
          </a:blip>
          <a:srcRect/>
          <a:stretch>
            <a:fillRect/>
          </a:stretch>
        </p:blipFill>
        <p:spPr>
          <a:xfrm>
            <a:off x="120311" y="2478019"/>
            <a:ext cx="10428485" cy="3067578"/>
          </a:xfrm>
          <a:prstGeom prst="rect">
            <a:avLst/>
          </a:prstGeom>
          <a:ln w="12700">
            <a:miter lim="400000"/>
          </a:ln>
        </p:spPr>
      </p:pic>
      <p:pic>
        <p:nvPicPr>
          <p:cNvPr id="326" name="Image" descr="Image"/>
          <p:cNvPicPr>
            <a:picLocks noChangeAspect="1"/>
          </p:cNvPicPr>
          <p:nvPr/>
        </p:nvPicPr>
        <p:blipFill>
          <a:blip r:embed="rId4">
            <a:extLst/>
          </a:blip>
          <a:srcRect/>
          <a:stretch>
            <a:fillRect/>
          </a:stretch>
        </p:blipFill>
        <p:spPr>
          <a:xfrm>
            <a:off x="1608560" y="1964857"/>
            <a:ext cx="8467968" cy="5066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U svim oblastima Agrobiznisa, izuzev trgovine na malo poljoprivrednim proizvodima, u proseku oko 35% radnih mesta zahteva kvalifikacije iz te oblasti, dok se 65% radnih mesta odnosi na ostala zanimanja.…"/>
          <p:cNvSpPr txBox="1">
            <a:spLocks noGrp="1"/>
          </p:cNvSpPr>
          <p:nvPr>
            <p:ph type="body" idx="1"/>
          </p:nvPr>
        </p:nvSpPr>
        <p:spPr>
          <a:xfrm>
            <a:off x="224039" y="1590642"/>
            <a:ext cx="9475062" cy="6129813"/>
          </a:xfrm>
          <a:prstGeom prst="rect">
            <a:avLst/>
          </a:prstGeom>
        </p:spPr>
        <p:txBody>
          <a:bodyPr/>
          <a:lstStyle/>
          <a:p>
            <a:pPr algn="just"/>
            <a:r>
              <a:t>U svim oblastima Agrobiznisa, izuzev trgovine na malo poljoprivrednim proizvodima, u proseku oko 35% radnih mesta zahteva kvalifikacije iz te oblasti, dok se 65% radnih mesta odnosi na ostala zanimanja.</a:t>
            </a:r>
          </a:p>
          <a:p>
            <a:pPr algn="just"/>
            <a:r>
              <a:t>U oblasti trgovine na malo poljoprivrednim proizvodima, svega 4% radnih mesta zahteva kvalifikacije iz oblasti Agrobiznisa. </a:t>
            </a:r>
            <a:endParaRPr sz="1200">
              <a:latin typeface="Times Roman"/>
              <a:ea typeface="Times Roman"/>
              <a:cs typeface="Times Roman"/>
              <a:sym typeface="Times Roman"/>
            </a:endParaRPr>
          </a:p>
          <a:p>
            <a:pPr algn="just"/>
            <a:r>
              <a:t>Na radnim mestima koja zahtevaju kvalifikacije iz oblasti Agrobiznisa zaposleno je svega 33% radnika koji imaju odgovarajuće kvalifikacije, odnosno koji su školovani za rad u oblasti agrobiznisa. </a:t>
            </a:r>
          </a:p>
          <a:p>
            <a:pPr algn="just"/>
            <a:r>
              <a:t>U oblastima proizvodnje hrane biljnog i životinjskog porekla, koje imaju najveći apsolutni broj radnih mesta koja zahtevaju kvalifikacije iz oblasti Agrobiznisa, pokrivenost adekvatnim kadrovima je još manja (oko 30%).</a:t>
            </a:r>
            <a:endParaRPr sz="1200">
              <a:latin typeface="Times Roman"/>
              <a:ea typeface="Times Roman"/>
              <a:cs typeface="Times Roman"/>
              <a:sym typeface="Times Roman"/>
            </a:endParaRPr>
          </a:p>
          <a:p>
            <a:pPr algn="just"/>
            <a:r>
              <a:t>Određeni broj zaposlenih koji su školovani za rad u oblasti agrobiznisa zaposleno je i na radnim mestima koja zahtevaju kvalifikacije iz neke druge oblasti (oko 8,5%).</a:t>
            </a:r>
          </a:p>
        </p:txBody>
      </p:sp>
      <p:sp>
        <p:nvSpPr>
          <p:cNvPr id="329"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330"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331"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32"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33"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34" name="Tržište rada u sektoru Agrobiznisa: CROSO podaci"/>
          <p:cNvSpPr txBox="1"/>
          <p:nvPr/>
        </p:nvSpPr>
        <p:spPr>
          <a:xfrm>
            <a:off x="766169" y="4263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388620">
              <a:defRPr sz="3060">
                <a:solidFill>
                  <a:srgbClr val="009051"/>
                </a:solidFill>
              </a:defRPr>
            </a:lvl1pPr>
          </a:lstStyle>
          <a:p>
            <a:r>
              <a:t>Tržište rada u sektoru Agrobiznisa: CROSO podaci</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337"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338"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39"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40"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41" name="Tržište rada u sektoru Agrobiznisa: CROSO podaci"/>
          <p:cNvSpPr txBox="1"/>
          <p:nvPr/>
        </p:nvSpPr>
        <p:spPr>
          <a:xfrm>
            <a:off x="766169" y="4263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88620">
              <a:defRPr sz="3060">
                <a:solidFill>
                  <a:srgbClr val="009051"/>
                </a:solidFill>
              </a:defRPr>
            </a:lvl1pPr>
          </a:lstStyle>
          <a:p>
            <a:r>
              <a:t>Tržište rada u sektoru Agrobiznisa: CROSO podaci</a:t>
            </a:r>
          </a:p>
        </p:txBody>
      </p:sp>
      <p:pic>
        <p:nvPicPr>
          <p:cNvPr id="342" name="Image" descr="Image"/>
          <p:cNvPicPr>
            <a:picLocks noChangeAspect="1"/>
          </p:cNvPicPr>
          <p:nvPr/>
        </p:nvPicPr>
        <p:blipFill>
          <a:blip r:embed="rId3">
            <a:extLst/>
          </a:blip>
          <a:stretch>
            <a:fillRect/>
          </a:stretch>
        </p:blipFill>
        <p:spPr>
          <a:xfrm>
            <a:off x="876543" y="1524893"/>
            <a:ext cx="7756978" cy="257499"/>
          </a:xfrm>
          <a:prstGeom prst="rect">
            <a:avLst/>
          </a:prstGeom>
          <a:ln w="12700">
            <a:miter lim="400000"/>
          </a:ln>
        </p:spPr>
      </p:pic>
      <p:pic>
        <p:nvPicPr>
          <p:cNvPr id="343" name="Image" descr="Image"/>
          <p:cNvPicPr>
            <a:picLocks noChangeAspect="1"/>
          </p:cNvPicPr>
          <p:nvPr/>
        </p:nvPicPr>
        <p:blipFill>
          <a:blip r:embed="rId4">
            <a:extLst/>
          </a:blip>
          <a:srcRect/>
          <a:stretch>
            <a:fillRect/>
          </a:stretch>
        </p:blipFill>
        <p:spPr>
          <a:xfrm>
            <a:off x="359031" y="1843285"/>
            <a:ext cx="9122145" cy="317129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otencijalna tražnja za radom u sektoru Agrobiznisa može se jednim delom proceniti na i osnovu podataka o broju lica koja su bila prijavljena na evidenciji NSZ, a za koje je u posmatranom periodu pristigla potvrda o prijavljivanju na obavezno socijalno o"/>
          <p:cNvSpPr txBox="1">
            <a:spLocks noGrp="1"/>
          </p:cNvSpPr>
          <p:nvPr>
            <p:ph type="body" idx="1"/>
          </p:nvPr>
        </p:nvSpPr>
        <p:spPr>
          <a:xfrm>
            <a:off x="224039" y="1590642"/>
            <a:ext cx="9475062" cy="6129813"/>
          </a:xfrm>
          <a:prstGeom prst="rect">
            <a:avLst/>
          </a:prstGeom>
        </p:spPr>
        <p:txBody>
          <a:bodyPr/>
          <a:lstStyle/>
          <a:p>
            <a:pPr algn="just"/>
            <a:r>
              <a:t>Potencijalna tražnja za radom u sektoru Agrobiznisa može se jednim delom proceniti na i osnovu podataka o broju lica koja su bila prijavljena na evidenciji NSZ, a za koje je u posmatranom periodu pristigla potvrda o prijavljivanju</a:t>
            </a:r>
            <a:r>
              <a:rPr sz="1200"/>
              <a:t> </a:t>
            </a:r>
            <a:r>
              <a:t>na obavezno socijalno osiguranje. </a:t>
            </a:r>
          </a:p>
          <a:p>
            <a:pPr algn="just"/>
            <a:r>
              <a:t>Ovi podaci međutim potcenjuju stvarni nivo tražnje za radnicima u sektoru Agrobiznisa iz dva razloga:</a:t>
            </a:r>
          </a:p>
          <a:p>
            <a:pPr algn="just"/>
            <a:r>
              <a:t>(1) podaci obuhvataju samo formalno zaposleni radnici, što umanjuje ukupan broj zaposlenih u sektoru;</a:t>
            </a:r>
          </a:p>
          <a:p>
            <a:pPr algn="just"/>
            <a:r>
              <a:t>(2) podaci se obuhvataju lica koja se zaposle, a da prethodno nisu bila na evidenciji NSZ.</a:t>
            </a:r>
          </a:p>
          <a:p>
            <a:pPr algn="just"/>
            <a:r>
              <a:t>Dodatni problem je evidentiranje radnika sa najnižim nivoom obrazovanja koji su prema oblasti zanimanja svrstani u sektor Agrobiznisa.</a:t>
            </a:r>
          </a:p>
        </p:txBody>
      </p:sp>
      <p:sp>
        <p:nvSpPr>
          <p:cNvPr id="346"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347"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348"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49"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50"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51" name="Tržište rada u sektoru Agrobiznisa: NZS podaci"/>
          <p:cNvSpPr txBox="1"/>
          <p:nvPr/>
        </p:nvSpPr>
        <p:spPr>
          <a:xfrm>
            <a:off x="766169" y="4263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Uvodna razmatranja"/>
          <p:cNvSpPr txBox="1">
            <a:spLocks noGrp="1"/>
          </p:cNvSpPr>
          <p:nvPr>
            <p:ph type="title"/>
          </p:nvPr>
        </p:nvSpPr>
        <p:spPr>
          <a:prstGeom prst="rect">
            <a:avLst/>
          </a:prstGeom>
        </p:spPr>
        <p:txBody>
          <a:bodyPr/>
          <a:lstStyle>
            <a:lvl1pPr>
              <a:defRPr>
                <a:solidFill>
                  <a:srgbClr val="009051"/>
                </a:solidFill>
              </a:defRPr>
            </a:lvl1pPr>
          </a:lstStyle>
          <a:p>
            <a:r>
              <a:t>Uvodna razmatranja</a:t>
            </a:r>
          </a:p>
        </p:txBody>
      </p:sp>
      <p:sp>
        <p:nvSpPr>
          <p:cNvPr id="173" name="Sektor poljoprivrede jedan je od najznačajnijih u privredi Srbije, usled (1) značajnog doprinosa ukupnoj zaposlenosti, (2) učešća u generisanju bruto domaćeg proizvoda, kao i (3) njegovog doprinosa smanjenju spoljnotrgovinskog deficita.…"/>
          <p:cNvSpPr txBox="1">
            <a:spLocks noGrp="1"/>
          </p:cNvSpPr>
          <p:nvPr>
            <p:ph type="body" sz="half" idx="1"/>
          </p:nvPr>
        </p:nvSpPr>
        <p:spPr>
          <a:xfrm>
            <a:off x="677333" y="1728789"/>
            <a:ext cx="8596670" cy="3880773"/>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algn="just"/>
            <a:r>
              <a:t>Sektor poljoprivrede jedan je od najznačajnijih u privredi Srbije, usled (1) značajnog doprinosa ukupnoj zaposlenosti, (2) učešća u generisanju bruto domaćeg proizvoda, kao i (3) njegovog doprinosa smanjenju spoljnotrgovinskog deficita. </a:t>
            </a:r>
          </a:p>
          <a:p>
            <a:pPr algn="just"/>
            <a:r>
              <a:t>Prema podacima Ministarstva poljoprivrede Srbije, sektor poljoprivrede, šumarstva i ribarstva zapošljava direktno 10% ukupne radne snage i čini oko 20% srpskog bruto domaćeg proizvoda. </a:t>
            </a:r>
          </a:p>
          <a:p>
            <a:pPr algn="just"/>
            <a:r>
              <a:t>Prema poslednjem popisu, ruralno stanovništvo predstavlja 40,6% ukupnog stanovništa od čega je njih 628.000 organizovano u porodična poljoprivrednih gazdinstava u Srbiji. </a:t>
            </a:r>
          </a:p>
        </p:txBody>
      </p:sp>
      <p:sp>
        <p:nvSpPr>
          <p:cNvPr id="174" name="Slide Number"/>
          <p:cNvSpPr txBox="1">
            <a:spLocks noGrp="1"/>
          </p:cNvSpPr>
          <p:nvPr>
            <p:ph type="sldNum" sz="quarter" idx="2"/>
          </p:nvPr>
        </p:nvSpPr>
        <p:spPr>
          <a:xfrm>
            <a:off x="9109921" y="6114704"/>
            <a:ext cx="16408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Ukoliko se uzme u obzir da ovi podaci ine uključuju sve novozaposlene radnike, može se zaključiti da je godišnja tražnja u periodu od 2016. do 2018.godine minimalno na nivou od oko 18.000 radnika.…"/>
          <p:cNvSpPr txBox="1">
            <a:spLocks noGrp="1"/>
          </p:cNvSpPr>
          <p:nvPr>
            <p:ph type="body" idx="1"/>
          </p:nvPr>
        </p:nvSpPr>
        <p:spPr>
          <a:xfrm>
            <a:off x="249439" y="892142"/>
            <a:ext cx="9475062" cy="6129813"/>
          </a:xfrm>
          <a:prstGeom prst="rect">
            <a:avLst/>
          </a:prstGeom>
        </p:spPr>
        <p:txBody>
          <a:bodyPr/>
          <a:lstStyle/>
          <a:p>
            <a:pPr marL="0" indent="0" algn="just">
              <a:spcBef>
                <a:spcPts val="1200"/>
              </a:spcBef>
              <a:buClrTx/>
              <a:buSzTx/>
              <a:buNone/>
              <a:defRPr sz="1466">
                <a:solidFill>
                  <a:srgbClr val="000000"/>
                </a:solidFill>
              </a:defRPr>
            </a:pPr>
            <a:endParaRPr sz="1200"/>
          </a:p>
          <a:p>
            <a:pPr marL="279406" indent="-279406" algn="just">
              <a:spcBef>
                <a:spcPts val="1200"/>
              </a:spcBef>
              <a:defRPr>
                <a:solidFill>
                  <a:srgbClr val="000000"/>
                </a:solidFill>
              </a:defRPr>
            </a:pPr>
            <a:r>
              <a:t>Ukoliko se uzme u obzir da ovi podaci ine uključuju sve novozaposlene radnike, može se zaključiti da je godišnja tražnja u periodu od 2016. do 2018.godine minimalno na nivou od oko 18.000 radnika. </a:t>
            </a:r>
          </a:p>
          <a:p>
            <a:pPr marL="279406" indent="-279406" algn="just">
              <a:spcBef>
                <a:spcPts val="1200"/>
              </a:spcBef>
              <a:defRPr>
                <a:solidFill>
                  <a:srgbClr val="000000"/>
                </a:solidFill>
              </a:defRPr>
            </a:pPr>
            <a:r>
              <a:t>Pri tome, trend kretanja ukupnog broja zaposlenih sa evidencija NSZ u posmatranom periodu pokazuje konstantno smanjenje od oko 500 zaposlenih godišnje. </a:t>
            </a:r>
          </a:p>
          <a:p>
            <a:pPr marL="279406" indent="-279406" algn="just">
              <a:spcBef>
                <a:spcPts val="1200"/>
              </a:spcBef>
              <a:defRPr>
                <a:solidFill>
                  <a:srgbClr val="000000"/>
                </a:solidFill>
              </a:defRPr>
            </a:pPr>
            <a:r>
              <a:t>Oko 85% zaposlenih ima srednje obrazovanje (trogodišnje i četvorogodišnje srednje obrazovanje), a 10% se odnosi na visoko obrazovane kadrove. </a:t>
            </a:r>
          </a:p>
        </p:txBody>
      </p:sp>
      <p:sp>
        <p:nvSpPr>
          <p:cNvPr id="354"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355"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356"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57"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58"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59" name="Tržište rada u sektoru Agrobiznisa: NZS podaci"/>
          <p:cNvSpPr txBox="1"/>
          <p:nvPr/>
        </p:nvSpPr>
        <p:spPr>
          <a:xfrm>
            <a:off x="650471" y="3628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360" name="Image" descr="Image"/>
          <p:cNvPicPr>
            <a:picLocks noChangeAspect="1"/>
          </p:cNvPicPr>
          <p:nvPr/>
        </p:nvPicPr>
        <p:blipFill>
          <a:blip r:embed="rId3">
            <a:extLst/>
          </a:blip>
          <a:stretch>
            <a:fillRect/>
          </a:stretch>
        </p:blipFill>
        <p:spPr>
          <a:xfrm>
            <a:off x="1203425" y="3654409"/>
            <a:ext cx="8395557" cy="303793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Kada se posmatraju grupe osnovnih zanimanja koja se svrstavaju u oblast Agrobiznisa, najviše zaposlenih je iz grupa koje se odnose na (1) prerađivače hrane i pića (47%) i (2) proizvođače bilja (40%).…"/>
          <p:cNvSpPr txBox="1">
            <a:spLocks noGrp="1"/>
          </p:cNvSpPr>
          <p:nvPr>
            <p:ph type="body" idx="1"/>
          </p:nvPr>
        </p:nvSpPr>
        <p:spPr>
          <a:xfrm>
            <a:off x="249439" y="942942"/>
            <a:ext cx="9475062" cy="6129813"/>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marL="279406" indent="-279406" algn="just">
              <a:spcBef>
                <a:spcPts val="1200"/>
              </a:spcBef>
              <a:defRPr>
                <a:solidFill>
                  <a:srgbClr val="000000"/>
                </a:solidFill>
              </a:defRPr>
            </a:pPr>
            <a:r>
              <a:t>Kada se posmatraju grupe osnovnih zanimanja koja se svrstavaju u oblast Agrobiznisa, najviše zaposlenih je iz grupa koje se odnose na (1) prerađivače hrane i pića (47%) i (2) proizvođače bilja (40%). </a:t>
            </a:r>
          </a:p>
          <a:p>
            <a:pPr marL="279406" indent="-279406" algn="just">
              <a:spcBef>
                <a:spcPts val="1200"/>
              </a:spcBef>
              <a:defRPr>
                <a:solidFill>
                  <a:srgbClr val="000000"/>
                </a:solidFill>
              </a:defRPr>
            </a:pPr>
            <a:r>
              <a:t>Primetno je konstantno smanjivanje broja zaposlenih u svih šest grupa zanimanja u periodu od 2016. do 2018. godine.</a:t>
            </a:r>
          </a:p>
        </p:txBody>
      </p:sp>
      <p:sp>
        <p:nvSpPr>
          <p:cNvPr id="363"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pic>
        <p:nvPicPr>
          <p:cNvPr id="364"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365"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66"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67"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68" name="Tržište rada u sektoru Agrobiznisa: NZS podaci"/>
          <p:cNvSpPr txBox="1"/>
          <p:nvPr/>
        </p:nvSpPr>
        <p:spPr>
          <a:xfrm>
            <a:off x="6504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369" name="Image" descr="Image"/>
          <p:cNvPicPr>
            <a:picLocks noChangeAspect="1"/>
          </p:cNvPicPr>
          <p:nvPr/>
        </p:nvPicPr>
        <p:blipFill>
          <a:blip r:embed="rId3">
            <a:extLst/>
          </a:blip>
          <a:stretch>
            <a:fillRect/>
          </a:stretch>
        </p:blipFill>
        <p:spPr>
          <a:xfrm>
            <a:off x="999186" y="3557797"/>
            <a:ext cx="7797767" cy="2393267"/>
          </a:xfrm>
          <a:prstGeom prst="rect">
            <a:avLst/>
          </a:prstGeom>
          <a:ln w="12700">
            <a:miter lim="400000"/>
          </a:ln>
        </p:spPr>
      </p:pic>
      <p:pic>
        <p:nvPicPr>
          <p:cNvPr id="370" name="Image" descr="Image"/>
          <p:cNvPicPr>
            <a:picLocks noChangeAspect="1"/>
          </p:cNvPicPr>
          <p:nvPr/>
        </p:nvPicPr>
        <p:blipFill>
          <a:blip r:embed="rId4">
            <a:extLst/>
          </a:blip>
          <a:stretch>
            <a:fillRect/>
          </a:stretch>
        </p:blipFill>
        <p:spPr>
          <a:xfrm>
            <a:off x="1809617" y="3308507"/>
            <a:ext cx="6671094" cy="24098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U starosnoj strukturi zaposlenih sa evidencije NSZ dominiraju lica starosti 30-54 godina, sa učešćem od oko 60% ukupnog broja zaposlenih.…"/>
          <p:cNvSpPr txBox="1">
            <a:spLocks noGrp="1"/>
          </p:cNvSpPr>
          <p:nvPr>
            <p:ph type="body" idx="1"/>
          </p:nvPr>
        </p:nvSpPr>
        <p:spPr>
          <a:xfrm>
            <a:off x="249439" y="942942"/>
            <a:ext cx="9475062" cy="6129813"/>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marL="279406" indent="-279406" algn="just">
              <a:spcBef>
                <a:spcPts val="1200"/>
              </a:spcBef>
              <a:defRPr>
                <a:solidFill>
                  <a:srgbClr val="000000"/>
                </a:solidFill>
              </a:defRPr>
            </a:pPr>
            <a:r>
              <a:t>U starosnoj strukturi zaposlenih sa evidencije NSZ dominiraju lica starosti 30-54 godina, sa učešćem od oko 60% ukupnog broja zaposlenih. </a:t>
            </a:r>
          </a:p>
          <a:p>
            <a:pPr marL="279406" indent="-279406" algn="just">
              <a:spcBef>
                <a:spcPts val="1200"/>
              </a:spcBef>
              <a:defRPr>
                <a:solidFill>
                  <a:srgbClr val="000000"/>
                </a:solidFill>
              </a:defRPr>
            </a:pPr>
            <a:r>
              <a:t>Trend smanjivanja apsolutnog broja zaposlenih sa evidencije NSZ na nivou celog sektora prisutan je i u grupacijama zaposlenih starosti 15-29 i 30-54 godina. </a:t>
            </a:r>
          </a:p>
          <a:p>
            <a:pPr marL="279406" indent="-279406" algn="just">
              <a:spcBef>
                <a:spcPts val="1200"/>
              </a:spcBef>
              <a:defRPr>
                <a:solidFill>
                  <a:srgbClr val="000000"/>
                </a:solidFill>
              </a:defRPr>
            </a:pPr>
            <a:r>
              <a:t>Ali, primetan je godišnji rast broja zaposlenih lica starosti preko 55 godina.</a:t>
            </a:r>
          </a:p>
        </p:txBody>
      </p:sp>
      <p:sp>
        <p:nvSpPr>
          <p:cNvPr id="373"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374"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375"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76"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77"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78" name="Tržište rada u sektoru Agrobiznisa: NZS podaci"/>
          <p:cNvSpPr txBox="1"/>
          <p:nvPr/>
        </p:nvSpPr>
        <p:spPr>
          <a:xfrm>
            <a:off x="6504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379" name="Image" descr="Image"/>
          <p:cNvPicPr>
            <a:picLocks noChangeAspect="1"/>
          </p:cNvPicPr>
          <p:nvPr/>
        </p:nvPicPr>
        <p:blipFill>
          <a:blip r:embed="rId3">
            <a:extLst/>
          </a:blip>
          <a:stretch>
            <a:fillRect/>
          </a:stretch>
        </p:blipFill>
        <p:spPr>
          <a:xfrm>
            <a:off x="1134285" y="3712618"/>
            <a:ext cx="8025603" cy="2114879"/>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U periodu 2016-2018. godine nešto više od trećine zaposlenih sa evidencije NSZ odnosi se na svega dva zanimanja: (1) poljoprivredni tehničar za proizvodnju bilja i (2) prehrambeni tehničar i tehničar za biotehnologiju.…"/>
          <p:cNvSpPr txBox="1">
            <a:spLocks noGrp="1"/>
          </p:cNvSpPr>
          <p:nvPr>
            <p:ph type="body" idx="1"/>
          </p:nvPr>
        </p:nvSpPr>
        <p:spPr>
          <a:xfrm>
            <a:off x="97039" y="803242"/>
            <a:ext cx="9475062" cy="6129813"/>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marL="279406" indent="-279406" algn="just">
              <a:spcBef>
                <a:spcPts val="1200"/>
              </a:spcBef>
              <a:defRPr>
                <a:solidFill>
                  <a:srgbClr val="000000"/>
                </a:solidFill>
              </a:defRPr>
            </a:pPr>
            <a:r>
              <a:t>U periodu 2016-2018. godine nešto više od trećine zaposlenih sa evidencije NSZ odnosi se na svega dva zanimanja: (1) poljoprivredni tehničar za proizvodnju bilja i (2) prehrambeni tehničar i tehničar za biotehnologiju.</a:t>
            </a:r>
          </a:p>
          <a:p>
            <a:pPr marL="279406" indent="-279406" algn="just">
              <a:spcBef>
                <a:spcPts val="1200"/>
              </a:spcBef>
              <a:defRPr>
                <a:solidFill>
                  <a:srgbClr val="000000"/>
                </a:solidFill>
              </a:defRPr>
            </a:pPr>
            <a:r>
              <a:t>Kada se ovome dodaju i zanimanja veterinarski tehničar, prerađivač hrane i pića, pekar, mesar i rukovalac poljoprivrednih mašina, gotovo dve trećine zaposlenih sa evidencije NSZ se odnosi na navedena zanimanja. </a:t>
            </a:r>
          </a:p>
        </p:txBody>
      </p:sp>
      <p:sp>
        <p:nvSpPr>
          <p:cNvPr id="382"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383"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384"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85"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86"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87" name="Tržište rada u sektoru Agrobiznisa: NZS podaci"/>
          <p:cNvSpPr txBox="1"/>
          <p:nvPr/>
        </p:nvSpPr>
        <p:spPr>
          <a:xfrm>
            <a:off x="6504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388" name="Image" descr="Image"/>
          <p:cNvPicPr>
            <a:picLocks noChangeAspect="1"/>
          </p:cNvPicPr>
          <p:nvPr/>
        </p:nvPicPr>
        <p:blipFill>
          <a:blip r:embed="rId3">
            <a:extLst/>
          </a:blip>
          <a:stretch>
            <a:fillRect/>
          </a:stretch>
        </p:blipFill>
        <p:spPr>
          <a:xfrm>
            <a:off x="1062875" y="3725388"/>
            <a:ext cx="7351995" cy="2791253"/>
          </a:xfrm>
          <a:prstGeom prst="rect">
            <a:avLst/>
          </a:prstGeom>
          <a:ln w="12700">
            <a:miter lim="400000"/>
          </a:ln>
        </p:spPr>
      </p:pic>
      <p:pic>
        <p:nvPicPr>
          <p:cNvPr id="389" name="Image" descr="Image"/>
          <p:cNvPicPr>
            <a:picLocks noChangeAspect="1"/>
          </p:cNvPicPr>
          <p:nvPr/>
        </p:nvPicPr>
        <p:blipFill>
          <a:blip r:embed="rId4">
            <a:extLst/>
          </a:blip>
          <a:stretch>
            <a:fillRect/>
          </a:stretch>
        </p:blipFill>
        <p:spPr>
          <a:xfrm>
            <a:off x="855460" y="3313431"/>
            <a:ext cx="7766824" cy="231138"/>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U periodu 2016-2018. godine nešto više od trećine zaposlenih sa evidencije NSZ odnosi se na svega dva zanimanja: (1) poljoprivredni tehničar za proizvodnju bilja i (2) prehrambeni tehničar i tehničar za biotehnologiju.…"/>
          <p:cNvSpPr txBox="1">
            <a:spLocks noGrp="1"/>
          </p:cNvSpPr>
          <p:nvPr>
            <p:ph type="body" idx="1"/>
          </p:nvPr>
        </p:nvSpPr>
        <p:spPr>
          <a:xfrm>
            <a:off x="97039" y="803242"/>
            <a:ext cx="9475062" cy="6129813"/>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marL="279406" indent="-279406" algn="just">
              <a:spcBef>
                <a:spcPts val="1200"/>
              </a:spcBef>
              <a:defRPr>
                <a:solidFill>
                  <a:srgbClr val="000000"/>
                </a:solidFill>
              </a:defRPr>
            </a:pPr>
            <a:r>
              <a:t>U periodu 2016-2018. godine nešto više od trećine zaposlenih sa evidencije NSZ odnosi se na svega dva zanimanja: (1) poljoprivredni tehničar za proizvodnju bilja i (2) prehrambeni tehničar i tehničar za biotehnologiju.</a:t>
            </a:r>
          </a:p>
          <a:p>
            <a:pPr marL="279406" indent="-279406" algn="just">
              <a:spcBef>
                <a:spcPts val="1200"/>
              </a:spcBef>
              <a:defRPr>
                <a:solidFill>
                  <a:srgbClr val="000000"/>
                </a:solidFill>
              </a:defRPr>
            </a:pPr>
            <a:r>
              <a:t>Kada se ovome dodaju i zanimanja veterinarski tehničar, prerađivač hrane i pića, pekar, mesar i rukovalac poljoprivrednih mašina, gotovo dve trećine zaposlenih sa evidencije NSZ se odnosi na navedena zanimanja. </a:t>
            </a:r>
          </a:p>
        </p:txBody>
      </p:sp>
      <p:sp>
        <p:nvSpPr>
          <p:cNvPr id="392"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393"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394"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395"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396"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397" name="Tržište rada u sektoru Agrobiznisa: NZS podaci"/>
          <p:cNvSpPr txBox="1"/>
          <p:nvPr/>
        </p:nvSpPr>
        <p:spPr>
          <a:xfrm>
            <a:off x="6504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398" name="Image" descr="Image"/>
          <p:cNvPicPr>
            <a:picLocks noChangeAspect="1"/>
          </p:cNvPicPr>
          <p:nvPr/>
        </p:nvPicPr>
        <p:blipFill>
          <a:blip r:embed="rId3">
            <a:extLst/>
          </a:blip>
          <a:stretch>
            <a:fillRect/>
          </a:stretch>
        </p:blipFill>
        <p:spPr>
          <a:xfrm>
            <a:off x="1062875" y="3725388"/>
            <a:ext cx="7351995" cy="2791253"/>
          </a:xfrm>
          <a:prstGeom prst="rect">
            <a:avLst/>
          </a:prstGeom>
          <a:ln w="12700">
            <a:miter lim="400000"/>
          </a:ln>
        </p:spPr>
      </p:pic>
      <p:pic>
        <p:nvPicPr>
          <p:cNvPr id="399" name="Image" descr="Image"/>
          <p:cNvPicPr>
            <a:picLocks noChangeAspect="1"/>
          </p:cNvPicPr>
          <p:nvPr/>
        </p:nvPicPr>
        <p:blipFill>
          <a:blip r:embed="rId4">
            <a:extLst/>
          </a:blip>
          <a:stretch>
            <a:fillRect/>
          </a:stretch>
        </p:blipFill>
        <p:spPr>
          <a:xfrm>
            <a:off x="855460" y="3313431"/>
            <a:ext cx="7766824" cy="231138"/>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ored podataka o zaposlenim licima sa evidencije NSZ, kao indikator tražnje za radom iz oblasti Agrobiznisa mogu se koristiti i podaci o primljenim zahtevima za posredovanje pri zapošljavanju, koje poslodavci upućuju NSZ.…"/>
          <p:cNvSpPr txBox="1">
            <a:spLocks noGrp="1"/>
          </p:cNvSpPr>
          <p:nvPr>
            <p:ph type="body" idx="1"/>
          </p:nvPr>
        </p:nvSpPr>
        <p:spPr>
          <a:xfrm>
            <a:off x="249439" y="1120742"/>
            <a:ext cx="9475062" cy="6129813"/>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marL="279406" indent="-279406" algn="just">
              <a:spcBef>
                <a:spcPts val="1200"/>
              </a:spcBef>
              <a:defRPr>
                <a:solidFill>
                  <a:srgbClr val="000000"/>
                </a:solidFill>
              </a:defRPr>
            </a:pPr>
            <a:r>
              <a:t>Pored podataka o zaposlenim licima sa evidencije NSZ, kao indikator tražnje za radom iz oblasti Agrobiznisa mogu se koristiti i podaci o primljenim zahtevima za posredovanje pri zapošljavanju, koje poslodavci upućuju NSZ. </a:t>
            </a:r>
          </a:p>
          <a:p>
            <a:pPr marL="279406" indent="-279406" algn="just">
              <a:spcBef>
                <a:spcPts val="1200"/>
              </a:spcBef>
              <a:defRPr>
                <a:solidFill>
                  <a:srgbClr val="000000"/>
                </a:solidFill>
              </a:defRPr>
            </a:pPr>
            <a:r>
              <a:t>Ovaj podatak, takođe, potcenjuje stvarni nivo tražnje iz razloga što poslodavci nisu u obavezi da zapošljavanje vrše putem NSZ već mogu koristiti usluge agencija za posredovanje ili samostalno obavljati ovu funkciju, čime se značajno umanjuje realan broj potrebnih radnika. </a:t>
            </a:r>
            <a:endParaRPr sz="1200">
              <a:latin typeface="Times Roman"/>
              <a:ea typeface="Times Roman"/>
              <a:cs typeface="Times Roman"/>
              <a:sym typeface="Times Roman"/>
            </a:endParaRPr>
          </a:p>
          <a:p>
            <a:pPr marL="279406" indent="-279406" algn="just">
              <a:spcBef>
                <a:spcPts val="1200"/>
              </a:spcBef>
              <a:defRPr>
                <a:solidFill>
                  <a:srgbClr val="000000"/>
                </a:solidFill>
              </a:defRPr>
            </a:pPr>
            <a:r>
              <a:t>U 2018. godini prijavljene potrebe poslodavaca iz sektora Agrobiznisa za zapošljavanjem iznosile su oko 11.300 radnika.</a:t>
            </a:r>
          </a:p>
          <a:p>
            <a:pPr marL="279406" indent="-279406" algn="just">
              <a:spcBef>
                <a:spcPts val="1200"/>
              </a:spcBef>
              <a:defRPr>
                <a:solidFill>
                  <a:srgbClr val="000000"/>
                </a:solidFill>
              </a:defRPr>
            </a:pPr>
            <a:r>
              <a:t>Od ukupnog broja traženih izvršilaca na osnovu podataka NSZ-a је 50% traženih radnika i zaposleno, dok je kao osnovni razlog za nerealizovana posredovanje naveden prestanak potreba za popunom radnom mesta. </a:t>
            </a:r>
          </a:p>
          <a:p>
            <a:pPr marL="279406" indent="-279406" algn="just">
              <a:spcBef>
                <a:spcPts val="1200"/>
              </a:spcBef>
              <a:defRPr>
                <a:solidFill>
                  <a:srgbClr val="000000"/>
                </a:solidFill>
              </a:defRPr>
            </a:pPr>
            <a:r>
              <a:t>Tri četvrtine upućenih zahteva za izvršiocima odnosi se na poslove u preduzećima koja su registrovana u delatnostima (1) proizvodnje hrane biljnog porekla i (2) trgovine na malo poljoprivrednim proizvodima.</a:t>
            </a:r>
          </a:p>
        </p:txBody>
      </p:sp>
      <p:sp>
        <p:nvSpPr>
          <p:cNvPr id="402"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pic>
        <p:nvPicPr>
          <p:cNvPr id="403"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04"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05"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06"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07" name="Tržište rada u sektoru Agrobiznisa: NZS podaci"/>
          <p:cNvSpPr txBox="1"/>
          <p:nvPr/>
        </p:nvSpPr>
        <p:spPr>
          <a:xfrm>
            <a:off x="6504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pic>
        <p:nvPicPr>
          <p:cNvPr id="410"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11"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12" name="page13image48609152.png" descr="page13image48609152.png"/>
          <p:cNvPicPr>
            <a:picLocks noChangeAspect="1"/>
          </p:cNvPicPr>
          <p:nvPr/>
        </p:nvPicPr>
        <p:blipFill>
          <a:blip r:embed="rId2">
            <a:extLst/>
          </a:blip>
          <a:stretch>
            <a:fillRect/>
          </a:stretch>
        </p:blipFill>
        <p:spPr>
          <a:xfrm>
            <a:off x="843015" y="5261174"/>
            <a:ext cx="7843784" cy="16869"/>
          </a:xfrm>
          <a:prstGeom prst="rect">
            <a:avLst/>
          </a:prstGeom>
          <a:ln w="12700">
            <a:miter lim="400000"/>
          </a:ln>
        </p:spPr>
      </p:pic>
      <p:sp>
        <p:nvSpPr>
          <p:cNvPr id="413"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14" name="Tržište rada u sektoru Agrobiznisa: NZS podaci"/>
          <p:cNvSpPr txBox="1"/>
          <p:nvPr/>
        </p:nvSpPr>
        <p:spPr>
          <a:xfrm>
            <a:off x="6504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415" name="Image" descr="Image"/>
          <p:cNvPicPr>
            <a:picLocks noChangeAspect="1"/>
          </p:cNvPicPr>
          <p:nvPr/>
        </p:nvPicPr>
        <p:blipFill>
          <a:blip r:embed="rId3">
            <a:extLst/>
          </a:blip>
          <a:srcRect r="712" b="712"/>
          <a:stretch>
            <a:fillRect/>
          </a:stretch>
        </p:blipFill>
        <p:spPr>
          <a:xfrm>
            <a:off x="785004" y="2471740"/>
            <a:ext cx="8323119" cy="1600503"/>
          </a:xfrm>
          <a:prstGeom prst="rect">
            <a:avLst/>
          </a:prstGeom>
          <a:ln w="12700">
            <a:miter lim="400000"/>
          </a:ln>
        </p:spPr>
      </p:pic>
      <p:pic>
        <p:nvPicPr>
          <p:cNvPr id="416" name="Image" descr="Image"/>
          <p:cNvPicPr>
            <a:picLocks noChangeAspect="1"/>
          </p:cNvPicPr>
          <p:nvPr/>
        </p:nvPicPr>
        <p:blipFill>
          <a:blip r:embed="rId4">
            <a:extLst/>
          </a:blip>
          <a:srcRect/>
          <a:stretch>
            <a:fillRect/>
          </a:stretch>
        </p:blipFill>
        <p:spPr>
          <a:xfrm>
            <a:off x="904793" y="3689865"/>
            <a:ext cx="8259512" cy="2036855"/>
          </a:xfrm>
          <a:prstGeom prst="rect">
            <a:avLst/>
          </a:prstGeom>
          <a:ln w="12700">
            <a:miter lim="400000"/>
          </a:ln>
        </p:spPr>
      </p:pic>
      <p:pic>
        <p:nvPicPr>
          <p:cNvPr id="417" name="Image" descr="Image"/>
          <p:cNvPicPr>
            <a:picLocks noChangeAspect="1"/>
          </p:cNvPicPr>
          <p:nvPr/>
        </p:nvPicPr>
        <p:blipFill>
          <a:blip r:embed="rId5">
            <a:extLst/>
          </a:blip>
          <a:stretch>
            <a:fillRect/>
          </a:stretch>
        </p:blipFill>
        <p:spPr>
          <a:xfrm>
            <a:off x="889946" y="1928010"/>
            <a:ext cx="8289206" cy="302497"/>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oslovi za koje su traženi radnici u 95% slučajeva podrazumevaju neki od prva četiri nivoa obrazovanja u čemu prednjače poslovi koji zahtevaju strukovno srednjoškolsko obrazovanje u trogodišnjem trajanju."/>
          <p:cNvSpPr txBox="1">
            <a:spLocks noGrp="1"/>
          </p:cNvSpPr>
          <p:nvPr>
            <p:ph type="body" idx="1"/>
          </p:nvPr>
        </p:nvSpPr>
        <p:spPr>
          <a:xfrm>
            <a:off x="71639" y="1238185"/>
            <a:ext cx="9475062" cy="6129814"/>
          </a:xfrm>
          <a:prstGeom prst="rect">
            <a:avLst/>
          </a:prstGeom>
        </p:spPr>
        <p:txBody>
          <a:bodyPr/>
          <a:lstStyle>
            <a:lvl1pPr marL="279406" indent="-279406" algn="just">
              <a:spcBef>
                <a:spcPts val="1200"/>
              </a:spcBef>
              <a:defRPr>
                <a:solidFill>
                  <a:srgbClr val="000000"/>
                </a:solidFill>
              </a:defRPr>
            </a:lvl1pPr>
          </a:lstStyle>
          <a:p>
            <a:r>
              <a:t> Poslovi za koje su traženi radnici u 95% slučajeva podrazumevaju neki od prva četiri nivoa obrazovanja u čemu prednjače poslovi koji zahtevaju strukovno srednjoškolsko obrazovanje u trogodišnjem trajanju. </a:t>
            </a:r>
          </a:p>
        </p:txBody>
      </p:sp>
      <p:sp>
        <p:nvSpPr>
          <p:cNvPr id="420"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pic>
        <p:nvPicPr>
          <p:cNvPr id="421"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22"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23"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24"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25" name="Tržište rada u sektoru Agrobiznisa: NZS podaci"/>
          <p:cNvSpPr txBox="1"/>
          <p:nvPr/>
        </p:nvSpPr>
        <p:spPr>
          <a:xfrm>
            <a:off x="6504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426" name="Image" descr="Image"/>
          <p:cNvPicPr>
            <a:picLocks noChangeAspect="1"/>
          </p:cNvPicPr>
          <p:nvPr/>
        </p:nvPicPr>
        <p:blipFill>
          <a:blip r:embed="rId3">
            <a:extLst/>
          </a:blip>
          <a:stretch>
            <a:fillRect/>
          </a:stretch>
        </p:blipFill>
        <p:spPr>
          <a:xfrm>
            <a:off x="695163" y="2373617"/>
            <a:ext cx="8908027" cy="3060129"/>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Od ukupnog broja zahteva poslodavaca iz sektora Agrobiznisa tek 23% traženih zanimanja se odnosi na poslove koji su usko vezani za tu oblast.…"/>
          <p:cNvSpPr txBox="1">
            <a:spLocks noGrp="1"/>
          </p:cNvSpPr>
          <p:nvPr>
            <p:ph type="body" idx="1"/>
          </p:nvPr>
        </p:nvSpPr>
        <p:spPr>
          <a:xfrm>
            <a:off x="249439" y="1085785"/>
            <a:ext cx="9475062" cy="6129814"/>
          </a:xfrm>
          <a:prstGeom prst="rect">
            <a:avLst/>
          </a:prstGeom>
        </p:spPr>
        <p:txBody>
          <a:bodyPr/>
          <a:lstStyle/>
          <a:p>
            <a:pPr marL="279406" indent="-279406" algn="just">
              <a:spcBef>
                <a:spcPts val="1200"/>
              </a:spcBef>
              <a:defRPr>
                <a:solidFill>
                  <a:srgbClr val="000000"/>
                </a:solidFill>
              </a:defRPr>
            </a:pPr>
            <a:r>
              <a:t>Od ukupnog broja zahteva poslodavaca iz sektora Agrobiznisa tek 23% traženih zanimanja se odnosi na poslove koji su usko vezani za tu oblast.</a:t>
            </a:r>
          </a:p>
          <a:p>
            <a:pPr marL="279406" indent="-279406" algn="just">
              <a:spcBef>
                <a:spcPts val="1200"/>
              </a:spcBef>
              <a:defRPr>
                <a:solidFill>
                  <a:srgbClr val="000000"/>
                </a:solidFill>
              </a:defRPr>
            </a:pPr>
            <a:r>
              <a:t>Ostatak zahteva za izvršiocima predstavljaju tražnju najviše za radnicima koji poseduju obrazovanje iz (1) oblasti tehničkih nauka (mašinstvo, elektrotehnika), zatim za poslovima iz (2) oblasti transporta i skladištenja i na kraju administrativnim poslovi. </a:t>
            </a:r>
          </a:p>
        </p:txBody>
      </p:sp>
      <p:sp>
        <p:nvSpPr>
          <p:cNvPr id="429"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pic>
        <p:nvPicPr>
          <p:cNvPr id="430"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31"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32"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33"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34" name="Tržište rada u sektoru Agrobiznisa: NZS podaci"/>
          <p:cNvSpPr txBox="1"/>
          <p:nvPr/>
        </p:nvSpPr>
        <p:spPr>
          <a:xfrm>
            <a:off x="6504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435" name="Image" descr="Image"/>
          <p:cNvPicPr>
            <a:picLocks noChangeAspect="1"/>
          </p:cNvPicPr>
          <p:nvPr/>
        </p:nvPicPr>
        <p:blipFill>
          <a:blip r:embed="rId3">
            <a:extLst/>
          </a:blip>
          <a:srcRect t="6241"/>
          <a:stretch>
            <a:fillRect/>
          </a:stretch>
        </p:blipFill>
        <p:spPr>
          <a:xfrm>
            <a:off x="774072" y="2892011"/>
            <a:ext cx="8829610" cy="529225"/>
          </a:xfrm>
          <a:prstGeom prst="rect">
            <a:avLst/>
          </a:prstGeom>
          <a:ln w="12700">
            <a:miter lim="400000"/>
          </a:ln>
        </p:spPr>
      </p:pic>
      <p:pic>
        <p:nvPicPr>
          <p:cNvPr id="436" name="Image" descr="Image"/>
          <p:cNvPicPr>
            <a:picLocks noChangeAspect="1"/>
          </p:cNvPicPr>
          <p:nvPr/>
        </p:nvPicPr>
        <p:blipFill>
          <a:blip r:embed="rId4">
            <a:extLst/>
          </a:blip>
          <a:stretch>
            <a:fillRect/>
          </a:stretch>
        </p:blipFill>
        <p:spPr>
          <a:xfrm>
            <a:off x="445330" y="3401030"/>
            <a:ext cx="9083348" cy="235365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Kao glavni izvor informacija o potencijalnoj ponudi kadrova iz sektora Agrobiznisa, korišćeni su podaci NSZ o nezaposlenim licima prijavljenim na evidenciji NSZ.…"/>
          <p:cNvSpPr txBox="1">
            <a:spLocks noGrp="1"/>
          </p:cNvSpPr>
          <p:nvPr>
            <p:ph type="body" idx="1"/>
          </p:nvPr>
        </p:nvSpPr>
        <p:spPr>
          <a:xfrm>
            <a:off x="414539" y="1454085"/>
            <a:ext cx="9475062" cy="6129814"/>
          </a:xfrm>
          <a:prstGeom prst="rect">
            <a:avLst/>
          </a:prstGeom>
        </p:spPr>
        <p:txBody>
          <a:bodyPr/>
          <a:lstStyle/>
          <a:p>
            <a:pPr marL="279406" indent="-279406" algn="just">
              <a:spcBef>
                <a:spcPts val="1200"/>
              </a:spcBef>
              <a:defRPr>
                <a:solidFill>
                  <a:srgbClr val="000000"/>
                </a:solidFill>
              </a:defRPr>
            </a:pPr>
            <a:r>
              <a:t>Kao glavni izvor informacija o potencijalnoj ponudi kadrova iz sektora Agrobiznisa, korišćeni su podaci NSZ o nezaposlenim licima prijavljenim na evidenciji NSZ. </a:t>
            </a:r>
          </a:p>
          <a:p>
            <a:pPr marL="279406" indent="-279406" algn="just">
              <a:spcBef>
                <a:spcPts val="1200"/>
              </a:spcBef>
              <a:defRPr>
                <a:solidFill>
                  <a:srgbClr val="000000"/>
                </a:solidFill>
              </a:defRPr>
            </a:pPr>
            <a:r>
              <a:t>Broj nezaposlenih lica na evidenciji NSZ sa formalnim kvalifikacijama iz oblasti Agrobiznisa u 2018. godini iznosio je prosečno oko 30.700. </a:t>
            </a:r>
          </a:p>
          <a:p>
            <a:pPr marL="279406" indent="-279406" algn="just">
              <a:spcBef>
                <a:spcPts val="1200"/>
              </a:spcBef>
              <a:defRPr>
                <a:solidFill>
                  <a:srgbClr val="000000"/>
                </a:solidFill>
              </a:defRPr>
            </a:pPr>
            <a:r>
              <a:t>Pri tome, prisutan je jasan trend smanjenja ovog broja tokom perioda 2016-2018. godine, i to po stopi većoj od 10% godišnje. </a:t>
            </a:r>
          </a:p>
          <a:p>
            <a:pPr marL="279406" indent="-279406" algn="just">
              <a:spcBef>
                <a:spcPts val="1200"/>
              </a:spcBef>
              <a:defRPr>
                <a:solidFill>
                  <a:srgbClr val="000000"/>
                </a:solidFill>
              </a:defRPr>
            </a:pPr>
            <a:r>
              <a:t>Struktura nezaposlenih na evidenciji NSZ po nivou obrazovanja u potpunosti odgovara strukturi zaposlenih sa evidencije NSZ. </a:t>
            </a:r>
          </a:p>
          <a:p>
            <a:pPr marL="279406" indent="-279406" algn="just">
              <a:spcBef>
                <a:spcPts val="1200"/>
              </a:spcBef>
              <a:defRPr>
                <a:solidFill>
                  <a:srgbClr val="000000"/>
                </a:solidFill>
              </a:defRPr>
            </a:pPr>
            <a:r>
              <a:t>Oko 84% zaposlenih ima srednje obrazovanje (trogodišnje i četvorogodišnje srednje obrazovanje), a oko 9% se odnosi na visoko obrazovane kadrove. </a:t>
            </a:r>
          </a:p>
        </p:txBody>
      </p:sp>
      <p:sp>
        <p:nvSpPr>
          <p:cNvPr id="439"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pic>
        <p:nvPicPr>
          <p:cNvPr id="440"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41"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42"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43"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44" name="Tržište rada u sektoru Agrobiznisa: NZS podaci"/>
          <p:cNvSpPr txBox="1"/>
          <p:nvPr/>
        </p:nvSpPr>
        <p:spPr>
          <a:xfrm>
            <a:off x="6631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regled sektora Agrobiznisa"/>
          <p:cNvSpPr txBox="1">
            <a:spLocks noGrp="1"/>
          </p:cNvSpPr>
          <p:nvPr>
            <p:ph type="title"/>
          </p:nvPr>
        </p:nvSpPr>
        <p:spPr>
          <a:xfrm>
            <a:off x="677333" y="172553"/>
            <a:ext cx="8596670" cy="1320801"/>
          </a:xfrm>
          <a:prstGeom prst="rect">
            <a:avLst/>
          </a:prstGeom>
        </p:spPr>
        <p:txBody>
          <a:bodyPr/>
          <a:lstStyle>
            <a:lvl1pPr>
              <a:defRPr>
                <a:solidFill>
                  <a:srgbClr val="009051"/>
                </a:solidFill>
              </a:defRPr>
            </a:lvl1pPr>
          </a:lstStyle>
          <a:p>
            <a:r>
              <a:t>Pregled sektora Agrobiznisa</a:t>
            </a:r>
          </a:p>
        </p:txBody>
      </p:sp>
      <p:sp>
        <p:nvSpPr>
          <p:cNvPr id="203" name="U sektoru Agrobiznisa u Srbiji je u 2017. godini bilo registrovano ukupno oko 22.000 preduzeća i preduzetnika sa okvirno 156.000 zaposlena lica.…"/>
          <p:cNvSpPr txBox="1">
            <a:spLocks noGrp="1"/>
          </p:cNvSpPr>
          <p:nvPr>
            <p:ph type="body" idx="1"/>
          </p:nvPr>
        </p:nvSpPr>
        <p:spPr>
          <a:xfrm>
            <a:off x="556559" y="644274"/>
            <a:ext cx="8838218" cy="4561712"/>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algn="just"/>
            <a:r>
              <a:t>U sektoru Agrobiznisa u Srbiji je u 2017. godini bilo registrovano ukupno oko 22.000 preduzeća i preduzetnika sa okvirno 156.000 zaposlena lica. </a:t>
            </a:r>
          </a:p>
          <a:p>
            <a:pPr algn="just"/>
            <a:r>
              <a:t>Prema statusu, od ukupno posmatranog broja, skoro 60% jesu aktivna preduzeća i preduzetnici koja zapošljavaju 96% ukupnog broja zaposlenih lica, dok ostatak čine preduzeća i preduzetnici u statusu stečaja, likvidacije ili brisanja. </a:t>
            </a:r>
          </a:p>
        </p:txBody>
      </p:sp>
      <p:sp>
        <p:nvSpPr>
          <p:cNvPr id="204" name="Slide Number"/>
          <p:cNvSpPr txBox="1">
            <a:spLocks noGrp="1"/>
          </p:cNvSpPr>
          <p:nvPr>
            <p:ph type="sldNum" sz="quarter" idx="2"/>
          </p:nvPr>
        </p:nvSpPr>
        <p:spPr>
          <a:xfrm>
            <a:off x="9109921" y="6114704"/>
            <a:ext cx="16408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205"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06"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07"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08"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09" name="Image" descr="Image"/>
          <p:cNvPicPr>
            <a:picLocks noChangeAspect="1"/>
          </p:cNvPicPr>
          <p:nvPr/>
        </p:nvPicPr>
        <p:blipFill>
          <a:blip r:embed="rId3">
            <a:extLst/>
          </a:blip>
          <a:stretch>
            <a:fillRect/>
          </a:stretch>
        </p:blipFill>
        <p:spPr>
          <a:xfrm>
            <a:off x="679826" y="2926433"/>
            <a:ext cx="9673591" cy="378093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pic>
        <p:nvPicPr>
          <p:cNvPr id="447"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48"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49"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50"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51" name="Tržište rada u sektoru Agrobiznisa: NZS podaci"/>
          <p:cNvSpPr txBox="1"/>
          <p:nvPr/>
        </p:nvSpPr>
        <p:spPr>
          <a:xfrm>
            <a:off x="6631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452" name="Image" descr="Image"/>
          <p:cNvPicPr>
            <a:picLocks noChangeAspect="1"/>
          </p:cNvPicPr>
          <p:nvPr/>
        </p:nvPicPr>
        <p:blipFill>
          <a:blip r:embed="rId3">
            <a:extLst/>
          </a:blip>
          <a:stretch>
            <a:fillRect/>
          </a:stretch>
        </p:blipFill>
        <p:spPr>
          <a:xfrm>
            <a:off x="591052" y="1629394"/>
            <a:ext cx="9342062" cy="3599212"/>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Ukoliko se posmatraju uže klase delatnosti u koje se nezaposleni radnici mogu svrstati prema prijavljenom zanimanju, primećuje se sličan trend kao i na nivou celog sektora Agrobiznisa.…"/>
          <p:cNvSpPr txBox="1">
            <a:spLocks noGrp="1"/>
          </p:cNvSpPr>
          <p:nvPr>
            <p:ph type="body" idx="1"/>
          </p:nvPr>
        </p:nvSpPr>
        <p:spPr>
          <a:xfrm>
            <a:off x="363739" y="1085785"/>
            <a:ext cx="9475062" cy="6129814"/>
          </a:xfrm>
          <a:prstGeom prst="rect">
            <a:avLst/>
          </a:prstGeom>
        </p:spPr>
        <p:txBody>
          <a:bodyPr/>
          <a:lstStyle/>
          <a:p>
            <a:pPr marL="279406" indent="-279406" algn="just">
              <a:spcBef>
                <a:spcPts val="1200"/>
              </a:spcBef>
              <a:defRPr>
                <a:solidFill>
                  <a:srgbClr val="000000"/>
                </a:solidFill>
              </a:defRPr>
            </a:pPr>
            <a:r>
              <a:t>Ukoliko se posmatraju uže klase delatnosti u koje se nezaposleni radnici mogu svrstati prema prijavljenom zanimanju, primećuje se sličan trend kao i na nivou celog sektora Agrobiznisa. </a:t>
            </a:r>
          </a:p>
          <a:p>
            <a:pPr marL="279406" indent="-279406" algn="just">
              <a:spcBef>
                <a:spcPts val="1200"/>
              </a:spcBef>
              <a:defRPr>
                <a:solidFill>
                  <a:srgbClr val="000000"/>
                </a:solidFill>
              </a:defRPr>
            </a:pPr>
            <a:r>
              <a:t>Za sve klase zanimanja uočava se trend smanjenja broja nezaposlenih na evidenciji NSZ. </a:t>
            </a:r>
          </a:p>
          <a:p>
            <a:pPr marL="279406" indent="-279406" algn="just">
              <a:spcBef>
                <a:spcPts val="1200"/>
              </a:spcBef>
              <a:defRPr>
                <a:solidFill>
                  <a:srgbClr val="000000"/>
                </a:solidFill>
              </a:defRPr>
            </a:pPr>
            <a:r>
              <a:t>Pri tome, oko 88% nezaposlenih se odnosi na (1) prerađivače hrane i pića i (2) proizvođače bilja.</a:t>
            </a:r>
          </a:p>
        </p:txBody>
      </p:sp>
      <p:sp>
        <p:nvSpPr>
          <p:cNvPr id="455"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pic>
        <p:nvPicPr>
          <p:cNvPr id="456"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57"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58"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59"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60" name="Tržište rada u sektoru Agrobiznisa: NZS podaci"/>
          <p:cNvSpPr txBox="1"/>
          <p:nvPr/>
        </p:nvSpPr>
        <p:spPr>
          <a:xfrm>
            <a:off x="6631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461" name="Image" descr="Image"/>
          <p:cNvPicPr>
            <a:picLocks noChangeAspect="1"/>
          </p:cNvPicPr>
          <p:nvPr/>
        </p:nvPicPr>
        <p:blipFill>
          <a:blip r:embed="rId3">
            <a:extLst/>
          </a:blip>
          <a:stretch>
            <a:fillRect/>
          </a:stretch>
        </p:blipFill>
        <p:spPr>
          <a:xfrm>
            <a:off x="1749475" y="3588652"/>
            <a:ext cx="7160790" cy="209680"/>
          </a:xfrm>
          <a:prstGeom prst="rect">
            <a:avLst/>
          </a:prstGeom>
          <a:ln w="12700">
            <a:miter lim="400000"/>
          </a:ln>
        </p:spPr>
      </p:pic>
      <p:pic>
        <p:nvPicPr>
          <p:cNvPr id="462" name="Image" descr="Image"/>
          <p:cNvPicPr>
            <a:picLocks noChangeAspect="1"/>
          </p:cNvPicPr>
          <p:nvPr/>
        </p:nvPicPr>
        <p:blipFill>
          <a:blip r:embed="rId4">
            <a:extLst/>
          </a:blip>
          <a:stretch>
            <a:fillRect/>
          </a:stretch>
        </p:blipFill>
        <p:spPr>
          <a:xfrm>
            <a:off x="215145" y="3843467"/>
            <a:ext cx="9569050" cy="2120508"/>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regled starosnih grupa upućuje na zaključak da jedino starosna grupa 55+ beleži rast broja nezaposlenih tokom posmatranog perioda, dok se ukupan broj, kao i broj nezaposlenih mlađih od 55 godina značajno smanjuje.…"/>
          <p:cNvSpPr txBox="1">
            <a:spLocks noGrp="1"/>
          </p:cNvSpPr>
          <p:nvPr>
            <p:ph type="body" idx="1"/>
          </p:nvPr>
        </p:nvSpPr>
        <p:spPr>
          <a:xfrm>
            <a:off x="414539" y="1238185"/>
            <a:ext cx="9475062" cy="6129814"/>
          </a:xfrm>
          <a:prstGeom prst="rect">
            <a:avLst/>
          </a:prstGeom>
        </p:spPr>
        <p:txBody>
          <a:bodyPr/>
          <a:lstStyle/>
          <a:p>
            <a:pPr marL="279406" indent="-279406" algn="just">
              <a:spcBef>
                <a:spcPts val="1200"/>
              </a:spcBef>
              <a:defRPr>
                <a:solidFill>
                  <a:srgbClr val="000000"/>
                </a:solidFill>
              </a:defRPr>
            </a:pPr>
            <a:r>
              <a:t>Pregled starosnih grupa upućuje na zaključak da jedino starosna grupa 55+ beleži rast broja nezaposlenih tokom posmatranog perioda, dok se ukupan broj, kao i broj nezaposlenih mlađih od 55 godina značajno smanjuje. </a:t>
            </a:r>
          </a:p>
          <a:p>
            <a:pPr marL="279406" indent="-279406" algn="just">
              <a:spcBef>
                <a:spcPts val="1200"/>
              </a:spcBef>
              <a:defRPr>
                <a:solidFill>
                  <a:srgbClr val="000000"/>
                </a:solidFill>
              </a:defRPr>
            </a:pPr>
            <a:r>
              <a:t>Osim što raste broj nezaposlenih lica starijih od 55 godina na evidenciji NSZ, raste i broj zaposlenih sa evidencije NSZ iz ove grupacije, što je sa jedne strane ohrabrujuće imajući u vidu da, prema postojećoj definiciji, u ranjive grupe na tržištu rada se pored ostalih svrstavaju i lica sa preko 50 godina starosti usled otežanih uslova za pronalaženje posla. </a:t>
            </a:r>
          </a:p>
        </p:txBody>
      </p:sp>
      <p:sp>
        <p:nvSpPr>
          <p:cNvPr id="465"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pic>
        <p:nvPicPr>
          <p:cNvPr id="466"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67"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68"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69"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70" name="Tržište rada u sektoru Agrobiznisa: NZS podaci"/>
          <p:cNvSpPr txBox="1"/>
          <p:nvPr/>
        </p:nvSpPr>
        <p:spPr>
          <a:xfrm>
            <a:off x="663171" y="388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471" name="Image" descr="Image"/>
          <p:cNvPicPr>
            <a:picLocks noChangeAspect="1"/>
          </p:cNvPicPr>
          <p:nvPr/>
        </p:nvPicPr>
        <p:blipFill>
          <a:blip r:embed="rId3">
            <a:extLst/>
          </a:blip>
          <a:stretch>
            <a:fillRect/>
          </a:stretch>
        </p:blipFill>
        <p:spPr>
          <a:xfrm>
            <a:off x="1547159" y="3793655"/>
            <a:ext cx="7691408" cy="2044535"/>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Prema konkretno prijavljenom zanimanju, najviše nezaposlenih u sektoru Agrobiznisa pripada trogodišnjim i četvorogodišnjim srednjoškolskim profilima.…"/>
          <p:cNvSpPr txBox="1">
            <a:spLocks noGrp="1"/>
          </p:cNvSpPr>
          <p:nvPr>
            <p:ph type="body" idx="1"/>
          </p:nvPr>
        </p:nvSpPr>
        <p:spPr>
          <a:xfrm>
            <a:off x="363739" y="920685"/>
            <a:ext cx="9475062" cy="6129814"/>
          </a:xfrm>
          <a:prstGeom prst="rect">
            <a:avLst/>
          </a:prstGeom>
        </p:spPr>
        <p:txBody>
          <a:bodyPr/>
          <a:lstStyle/>
          <a:p>
            <a:pPr marL="0" indent="0" algn="just">
              <a:spcBef>
                <a:spcPts val="1200"/>
              </a:spcBef>
              <a:buClrTx/>
              <a:buSzTx/>
              <a:buNone/>
              <a:defRPr sz="1466">
                <a:solidFill>
                  <a:srgbClr val="000000"/>
                </a:solidFill>
              </a:defRPr>
            </a:pPr>
            <a:endParaRPr sz="1200"/>
          </a:p>
          <a:p>
            <a:pPr marL="227669" indent="-227669" algn="just">
              <a:spcBef>
                <a:spcPts val="1200"/>
              </a:spcBef>
              <a:defRPr>
                <a:solidFill>
                  <a:srgbClr val="000000"/>
                </a:solidFill>
              </a:defRPr>
            </a:pPr>
            <a:r>
              <a:t>Prema konkretno prijavljenom zanimanju, najviše nezaposlenih u sektoru Agrobiznisa pripada trogodišnjim i četvorogodišnjim srednjoškolskim profilima.</a:t>
            </a:r>
          </a:p>
          <a:p>
            <a:pPr marL="227669" indent="-227669" algn="just">
              <a:spcBef>
                <a:spcPts val="1200"/>
              </a:spcBef>
              <a:defRPr>
                <a:solidFill>
                  <a:srgbClr val="000000"/>
                </a:solidFill>
              </a:defRPr>
            </a:pPr>
            <a:r>
              <a:t>Čak 62% nezaposlenih odnosi se na sledeća zanimanja: (1) poljoprivredni tehničar za proizvodnju bilja, (2) prehrambeni tehničar i tehničar za biotehnologiju, (3) veterinarski tehničar, (4) prerađivač hrane i pića, (5) pekar, (6) mesar i (7) rukovalac poljoprivrednih mašina. </a:t>
            </a:r>
          </a:p>
        </p:txBody>
      </p:sp>
      <p:sp>
        <p:nvSpPr>
          <p:cNvPr id="474"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pic>
        <p:nvPicPr>
          <p:cNvPr id="475"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76"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77"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78"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79" name="Tržište rada u sektoru Agrobiznisa: NZS podaci"/>
          <p:cNvSpPr txBox="1"/>
          <p:nvPr/>
        </p:nvSpPr>
        <p:spPr>
          <a:xfrm>
            <a:off x="599671" y="515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480" name="Image" descr="Image"/>
          <p:cNvPicPr>
            <a:picLocks noChangeAspect="1"/>
          </p:cNvPicPr>
          <p:nvPr/>
        </p:nvPicPr>
        <p:blipFill>
          <a:blip r:embed="rId3">
            <a:extLst/>
          </a:blip>
          <a:stretch>
            <a:fillRect/>
          </a:stretch>
        </p:blipFill>
        <p:spPr>
          <a:xfrm>
            <a:off x="1001766" y="3488018"/>
            <a:ext cx="8199008" cy="3049561"/>
          </a:xfrm>
          <a:prstGeom prst="rect">
            <a:avLst/>
          </a:prstGeom>
          <a:ln w="12700">
            <a:miter lim="400000"/>
          </a:ln>
        </p:spPr>
      </p:pic>
      <p:pic>
        <p:nvPicPr>
          <p:cNvPr id="481" name="Image" descr="Image"/>
          <p:cNvPicPr>
            <a:picLocks noChangeAspect="1"/>
          </p:cNvPicPr>
          <p:nvPr/>
        </p:nvPicPr>
        <p:blipFill>
          <a:blip r:embed="rId4">
            <a:extLst/>
          </a:blip>
          <a:stretch>
            <a:fillRect/>
          </a:stretch>
        </p:blipFill>
        <p:spPr>
          <a:xfrm>
            <a:off x="871668" y="3249159"/>
            <a:ext cx="8459204" cy="581855"/>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Kao dodatni pokazatelj efikasnosti uparivanja ponude i tražnje za zanimanjima iz sektora Agrobiznisa analizirano je prosečno vreme čekanja na zaposlenje za lica na evidenciji NSZ.…"/>
          <p:cNvSpPr txBox="1">
            <a:spLocks noGrp="1"/>
          </p:cNvSpPr>
          <p:nvPr>
            <p:ph type="body" idx="1"/>
          </p:nvPr>
        </p:nvSpPr>
        <p:spPr>
          <a:xfrm>
            <a:off x="312939" y="1098485"/>
            <a:ext cx="9475062" cy="6129814"/>
          </a:xfrm>
          <a:prstGeom prst="rect">
            <a:avLst/>
          </a:prstGeom>
        </p:spPr>
        <p:txBody>
          <a:bodyPr/>
          <a:lstStyle/>
          <a:p>
            <a:pPr marL="0" indent="0" algn="just">
              <a:spcBef>
                <a:spcPts val="1200"/>
              </a:spcBef>
              <a:buClrTx/>
              <a:buSzTx/>
              <a:buNone/>
              <a:defRPr sz="1466">
                <a:solidFill>
                  <a:srgbClr val="000000"/>
                </a:solidFill>
              </a:defRPr>
            </a:pPr>
            <a:endParaRPr sz="1200"/>
          </a:p>
          <a:p>
            <a:pPr marL="227669" indent="-227669" algn="just">
              <a:spcBef>
                <a:spcPts val="1200"/>
              </a:spcBef>
              <a:defRPr>
                <a:solidFill>
                  <a:srgbClr val="000000"/>
                </a:solidFill>
              </a:defRPr>
            </a:pPr>
            <a:r>
              <a:t>Kao dodatni pokazatelj efikasnosti uparivanja ponude i tražnje za zanimanjima iz sektora Agrobiznisa analizirano je prosečno vreme čekanja na zaposlenje za lica na evidenciji NSZ. </a:t>
            </a:r>
          </a:p>
          <a:p>
            <a:pPr marL="227669" indent="-227669" algn="just">
              <a:spcBef>
                <a:spcPts val="1200"/>
              </a:spcBef>
              <a:defRPr>
                <a:solidFill>
                  <a:srgbClr val="000000"/>
                </a:solidFill>
              </a:defRPr>
            </a:pPr>
            <a:r>
              <a:t>Ovaj podatak se odnosi samo na one osobe koje su se zaposlile, a da su prethodno bile evidentirane u bazi NSZ kao nezaposlena lica.</a:t>
            </a:r>
          </a:p>
          <a:p>
            <a:pPr marL="227669" indent="-227669" algn="just">
              <a:spcBef>
                <a:spcPts val="1200"/>
              </a:spcBef>
              <a:defRPr>
                <a:solidFill>
                  <a:srgbClr val="000000"/>
                </a:solidFill>
              </a:defRPr>
            </a:pPr>
            <a:r>
              <a:t> Pošto nezaposlena osoba nije u obavezi da se prijavi kod NSZ i da preko nje traži posao, ovaj podatak ne obuhvata sve potencijalne slučajeve, ali je dobar indikator stope tranzicije između nezaposlenog i zaposlenog stanja. </a:t>
            </a:r>
          </a:p>
          <a:p>
            <a:pPr marL="227669" indent="-227669" algn="just">
              <a:spcBef>
                <a:spcPts val="1200"/>
              </a:spcBef>
              <a:defRPr>
                <a:solidFill>
                  <a:srgbClr val="000000"/>
                </a:solidFill>
              </a:defRPr>
            </a:pPr>
            <a:r>
              <a:t>Na nivou celog sektora prosečno vreme čekanja na zaposlenje je oko 24 meseca, odnosno 2 godine.</a:t>
            </a:r>
          </a:p>
          <a:p>
            <a:pPr marL="227669" indent="-227669" algn="just">
              <a:spcBef>
                <a:spcPts val="1200"/>
              </a:spcBef>
              <a:defRPr>
                <a:solidFill>
                  <a:srgbClr val="000000"/>
                </a:solidFill>
              </a:defRPr>
            </a:pPr>
            <a:r>
              <a:t>Kada je reč o najznačajnijim zanimanjima nešto niže prosečno vreme čekanja karakteristično je za veterinarske tehničare i iznosi oko 18 meseci. </a:t>
            </a:r>
          </a:p>
        </p:txBody>
      </p:sp>
      <p:sp>
        <p:nvSpPr>
          <p:cNvPr id="484"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pic>
        <p:nvPicPr>
          <p:cNvPr id="485"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86"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87"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88"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89" name="Tržište rada u sektoru Agrobiznisa: NZS podaci"/>
          <p:cNvSpPr txBox="1"/>
          <p:nvPr/>
        </p:nvSpPr>
        <p:spPr>
          <a:xfrm>
            <a:off x="599671" y="515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pic>
        <p:nvPicPr>
          <p:cNvPr id="492"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493"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494"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495"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496" name="Tržište rada u sektoru Agrobiznisa: NZS podaci"/>
          <p:cNvSpPr txBox="1"/>
          <p:nvPr/>
        </p:nvSpPr>
        <p:spPr>
          <a:xfrm>
            <a:off x="599671" y="515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11479">
              <a:defRPr sz="3239">
                <a:solidFill>
                  <a:srgbClr val="009051"/>
                </a:solidFill>
              </a:defRPr>
            </a:lvl1pPr>
          </a:lstStyle>
          <a:p>
            <a:r>
              <a:t>Tržište rada u sektoru Agrobiznisa: NZS podaci</a:t>
            </a:r>
          </a:p>
        </p:txBody>
      </p:sp>
      <p:pic>
        <p:nvPicPr>
          <p:cNvPr id="497" name="Image" descr="Image"/>
          <p:cNvPicPr>
            <a:picLocks noChangeAspect="1"/>
          </p:cNvPicPr>
          <p:nvPr/>
        </p:nvPicPr>
        <p:blipFill>
          <a:blip r:embed="rId3">
            <a:extLst/>
          </a:blip>
          <a:stretch>
            <a:fillRect/>
          </a:stretch>
        </p:blipFill>
        <p:spPr>
          <a:xfrm>
            <a:off x="1448742" y="2181421"/>
            <a:ext cx="7987305" cy="2495158"/>
          </a:xfrm>
          <a:prstGeom prst="rect">
            <a:avLst/>
          </a:prstGeom>
          <a:ln w="12700">
            <a:miter lim="400000"/>
          </a:ln>
        </p:spPr>
      </p:pic>
      <p:pic>
        <p:nvPicPr>
          <p:cNvPr id="498" name="Image" descr="Image"/>
          <p:cNvPicPr>
            <a:picLocks noChangeAspect="1"/>
          </p:cNvPicPr>
          <p:nvPr/>
        </p:nvPicPr>
        <p:blipFill>
          <a:blip r:embed="rId4">
            <a:extLst/>
          </a:blip>
          <a:stretch>
            <a:fillRect/>
          </a:stretch>
        </p:blipFill>
        <p:spPr>
          <a:xfrm>
            <a:off x="1332244" y="1937559"/>
            <a:ext cx="8412698" cy="246323"/>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osebno je analizirano prosečno vreme koje su preduzeća navela koje je potrebno za uvođenje novozaposlenog radnika u posao.…"/>
          <p:cNvSpPr txBox="1">
            <a:spLocks noGrp="1"/>
          </p:cNvSpPr>
          <p:nvPr>
            <p:ph type="body" idx="1"/>
          </p:nvPr>
        </p:nvSpPr>
        <p:spPr>
          <a:xfrm>
            <a:off x="312939" y="1098485"/>
            <a:ext cx="9475062" cy="6129814"/>
          </a:xfrm>
          <a:prstGeom prst="rect">
            <a:avLst/>
          </a:prstGeom>
        </p:spPr>
        <p:txBody>
          <a:bodyPr/>
          <a:lstStyle/>
          <a:p>
            <a:pPr marL="151779" indent="-151779" algn="just">
              <a:spcBef>
                <a:spcPts val="1200"/>
              </a:spcBef>
              <a:defRPr sz="1200">
                <a:solidFill>
                  <a:srgbClr val="000000"/>
                </a:solidFill>
              </a:defRPr>
            </a:pPr>
            <a:endParaRPr/>
          </a:p>
          <a:p>
            <a:pPr marL="227669" indent="-227669" algn="just">
              <a:spcBef>
                <a:spcPts val="1200"/>
              </a:spcBef>
              <a:defRPr>
                <a:solidFill>
                  <a:srgbClr val="000000"/>
                </a:solidFill>
              </a:defRPr>
            </a:pPr>
            <a:r>
              <a:t>Posebno je analizirano prosečno vreme koje su preduzeća navela koje je potrebno za uvođenje novozaposlenog radnika u posao. </a:t>
            </a:r>
          </a:p>
          <a:p>
            <a:pPr marL="227669" indent="-227669" algn="just">
              <a:spcBef>
                <a:spcPts val="1200"/>
              </a:spcBef>
              <a:defRPr>
                <a:solidFill>
                  <a:srgbClr val="000000"/>
                </a:solidFill>
              </a:defRPr>
            </a:pPr>
            <a:r>
              <a:t>Ovaj podatak pokazuje koliko su radnici u proseku pripremljeni za konkretne zahteve radnog mesta. </a:t>
            </a:r>
          </a:p>
          <a:p>
            <a:pPr marL="227669" indent="-227669" algn="just">
              <a:spcBef>
                <a:spcPts val="1200"/>
              </a:spcBef>
              <a:defRPr>
                <a:solidFill>
                  <a:srgbClr val="000000"/>
                </a:solidFill>
              </a:defRPr>
            </a:pPr>
            <a:r>
              <a:t>Bez obzira na prethodno obrazovanja i posao koji radnik obavlja prosečno vreme uvođenja u posao iznosi oko 3 meseca što je relativno kratko imajući u vidu da kod nekih delatnosti obično protekne 6-12 meseci pre nego što radnik postane u potpunosti produktivan. </a:t>
            </a:r>
          </a:p>
          <a:p>
            <a:pPr marL="227669" indent="-227669" algn="just">
              <a:spcBef>
                <a:spcPts val="1200"/>
              </a:spcBef>
              <a:defRPr>
                <a:solidFill>
                  <a:srgbClr val="000000"/>
                </a:solidFill>
              </a:defRPr>
            </a:pPr>
            <a:r>
              <a:t>Ovaj podatak može sugerisati da ne postoje značajniji nedostaci u znanju i veštinama koje kandidati donose sa sobom na novi posao.</a:t>
            </a:r>
          </a:p>
        </p:txBody>
      </p:sp>
      <p:sp>
        <p:nvSpPr>
          <p:cNvPr id="501"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pic>
        <p:nvPicPr>
          <p:cNvPr id="502"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03"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04"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505"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06" name="Analiza usklađenosti potreba sektora Agrobiznisa za kadrovima sa trenutnom ponudom obrazovnog sistema u Srbiji"/>
          <p:cNvSpPr txBox="1"/>
          <p:nvPr/>
        </p:nvSpPr>
        <p:spPr>
          <a:xfrm>
            <a:off x="599671" y="515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Uprkos relativnom kratkom vremenu koje je potrebno za uvođenje u posao novozaposlenih, gotovo dve trećine anketiranih preduzeća je prijavilo da se suočava sa problemima prilikom pronalaženja adekvatnih kandidata za posao.…"/>
          <p:cNvSpPr txBox="1">
            <a:spLocks noGrp="1"/>
          </p:cNvSpPr>
          <p:nvPr>
            <p:ph type="body" idx="1"/>
          </p:nvPr>
        </p:nvSpPr>
        <p:spPr>
          <a:xfrm>
            <a:off x="312939" y="1098485"/>
            <a:ext cx="9475062" cy="6129814"/>
          </a:xfrm>
          <a:prstGeom prst="rect">
            <a:avLst/>
          </a:prstGeom>
        </p:spPr>
        <p:txBody>
          <a:bodyPr/>
          <a:lstStyle/>
          <a:p>
            <a:pPr marL="151779" indent="-151779" algn="just">
              <a:spcBef>
                <a:spcPts val="1200"/>
              </a:spcBef>
              <a:defRPr sz="1200">
                <a:solidFill>
                  <a:srgbClr val="000000"/>
                </a:solidFill>
              </a:defRPr>
            </a:pPr>
            <a:endParaRPr/>
          </a:p>
          <a:p>
            <a:pPr marL="227669" indent="-227669" algn="just">
              <a:spcBef>
                <a:spcPts val="1200"/>
              </a:spcBef>
              <a:defRPr>
                <a:solidFill>
                  <a:srgbClr val="000000"/>
                </a:solidFill>
              </a:defRPr>
            </a:pPr>
            <a:r>
              <a:t>Uprkos relativnom kratkom vremenu koje je potrebno za uvođenje u posao novozaposlenih, gotovo dve trećine anketiranih preduzeća je prijavilo da se suočava sa problemima prilikom pronalaženja adekvatnih kandidata za posao.</a:t>
            </a:r>
          </a:p>
          <a:p>
            <a:pPr marL="227669" indent="-227669" algn="just">
              <a:spcBef>
                <a:spcPts val="1200"/>
              </a:spcBef>
              <a:defRPr>
                <a:solidFill>
                  <a:srgbClr val="000000"/>
                </a:solidFill>
              </a:defRPr>
            </a:pPr>
            <a:r>
              <a:t>Ovaj procenat je veći kad su u pitanju pozicije iz oblasti osnovne delatnosti (69%) u odnosu na ostale poslove u preduzeću (60%). </a:t>
            </a:r>
          </a:p>
          <a:p>
            <a:pPr marL="227669" indent="-227669" algn="just">
              <a:spcBef>
                <a:spcPts val="1200"/>
              </a:spcBef>
              <a:defRPr>
                <a:solidFill>
                  <a:srgbClr val="000000"/>
                </a:solidFill>
              </a:defRPr>
            </a:pPr>
            <a:r>
              <a:t>Imajući u vidu broj nezaposlenih radnika na evidenciji NSZ-a čija zanimanja odgovaraju delatnosti poslovanja Agrobiznisa, ovaj podatak ukazuje da verovatno prisustvo barijera poput mobilnosti radnika, uslova rada, nivoa zarada i sl. </a:t>
            </a:r>
          </a:p>
        </p:txBody>
      </p:sp>
      <p:sp>
        <p:nvSpPr>
          <p:cNvPr id="509"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pic>
        <p:nvPicPr>
          <p:cNvPr id="510"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11"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12"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513"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14" name="Analiza usklađenosti potreba sektora Agrobiznisa za kadrovima sa trenutnom ponudom obrazovnog sistema u Srbiji"/>
          <p:cNvSpPr txBox="1"/>
          <p:nvPr/>
        </p:nvSpPr>
        <p:spPr>
          <a:xfrm>
            <a:off x="599671" y="5152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pic>
        <p:nvPicPr>
          <p:cNvPr id="515" name="Image" descr="Image"/>
          <p:cNvPicPr>
            <a:picLocks noChangeAspect="1"/>
          </p:cNvPicPr>
          <p:nvPr/>
        </p:nvPicPr>
        <p:blipFill>
          <a:blip r:embed="rId3">
            <a:extLst/>
          </a:blip>
          <a:stretch>
            <a:fillRect/>
          </a:stretch>
        </p:blipFill>
        <p:spPr>
          <a:xfrm>
            <a:off x="2615310" y="4546816"/>
            <a:ext cx="6024953" cy="1238148"/>
          </a:xfrm>
          <a:prstGeom prst="rect">
            <a:avLst/>
          </a:prstGeom>
          <a:ln w="12700">
            <a:miter lim="400000"/>
          </a:ln>
        </p:spPr>
      </p:pic>
      <p:pic>
        <p:nvPicPr>
          <p:cNvPr id="516" name="Image" descr="Image"/>
          <p:cNvPicPr>
            <a:picLocks noChangeAspect="1"/>
          </p:cNvPicPr>
          <p:nvPr/>
        </p:nvPicPr>
        <p:blipFill>
          <a:blip r:embed="rId4">
            <a:extLst/>
          </a:blip>
          <a:srcRect t="11316"/>
          <a:stretch>
            <a:fillRect/>
          </a:stretch>
        </p:blipFill>
        <p:spPr>
          <a:xfrm>
            <a:off x="2931188" y="4196071"/>
            <a:ext cx="5393527" cy="275781"/>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Kod radnika koji su angažovani na poslovima čija kompleksnost zahteva završenu srednju školu ili dodatnu specijalizaciju oko 76% anketiranih preduzeća prijavljuje prisustvo određenih nedostataka.…"/>
          <p:cNvSpPr txBox="1">
            <a:spLocks noGrp="1"/>
          </p:cNvSpPr>
          <p:nvPr>
            <p:ph type="body" idx="1"/>
          </p:nvPr>
        </p:nvSpPr>
        <p:spPr>
          <a:xfrm>
            <a:off x="312939" y="1022285"/>
            <a:ext cx="9475062" cy="6129814"/>
          </a:xfrm>
          <a:prstGeom prst="rect">
            <a:avLst/>
          </a:prstGeom>
        </p:spPr>
        <p:txBody>
          <a:bodyPr/>
          <a:lstStyle/>
          <a:p>
            <a:pPr marL="151779" indent="-151779" algn="just">
              <a:spcBef>
                <a:spcPts val="1200"/>
              </a:spcBef>
              <a:defRPr sz="1200">
                <a:solidFill>
                  <a:srgbClr val="000000"/>
                </a:solidFill>
              </a:defRPr>
            </a:pPr>
            <a:endParaRPr/>
          </a:p>
          <a:p>
            <a:pPr marL="227669" indent="-227669" algn="just">
              <a:spcBef>
                <a:spcPts val="1200"/>
              </a:spcBef>
              <a:defRPr>
                <a:solidFill>
                  <a:srgbClr val="000000"/>
                </a:solidFill>
              </a:defRPr>
            </a:pPr>
            <a:r>
              <a:t>Kod radnika koji su angažovani na poslovima čija kompleksnost zahteva završenu srednju školu ili dodatnu specijalizaciju oko 76% anketiranih preduzeća prijavljuje prisustvo određenih nedostataka.</a:t>
            </a:r>
          </a:p>
          <a:p>
            <a:pPr marL="227669" indent="-227669" algn="just">
              <a:spcBef>
                <a:spcPts val="1200"/>
              </a:spcBef>
              <a:defRPr>
                <a:solidFill>
                  <a:srgbClr val="000000"/>
                </a:solidFill>
              </a:defRPr>
            </a:pPr>
            <a:r>
              <a:t>Preduzeća navode: (1) nedostatak veština vezanih za konkretne zahteve radnog mesta, (2) nedostatak radnog iskustva; (3) nedostatak mekih veština vezanih za socijalne sposobnosti radnika za rad u timu, komuniciranje sa ostalim u kolektivu ili kupcima i slično. </a:t>
            </a:r>
          </a:p>
          <a:p>
            <a:pPr marL="227669" indent="-227669" algn="just">
              <a:spcBef>
                <a:spcPts val="1200"/>
              </a:spcBef>
              <a:defRPr>
                <a:solidFill>
                  <a:srgbClr val="000000"/>
                </a:solidFill>
              </a:defRPr>
            </a:pPr>
            <a:r>
              <a:t>Kada su u pitanju radnici na poslovima koji podrazumevaju viši stepen kompleksnosti poslova 74% anketiranih preduzeća prijavljuje uočene nedostatke od čega je najizraženiji relevantno radno iskustvo kod gotovo polovine od ovih preduzeća. </a:t>
            </a:r>
          </a:p>
          <a:p>
            <a:pPr marL="227669" indent="-227669" algn="just">
              <a:spcBef>
                <a:spcPts val="1200"/>
              </a:spcBef>
              <a:defRPr>
                <a:solidFill>
                  <a:srgbClr val="000000"/>
                </a:solidFill>
              </a:defRPr>
            </a:pPr>
            <a:r>
              <a:t>Nedostaci vezani za meke veštine u poslu kao i one veštine koje su usko vezane za tehničku karakteristiku posla su relativno slično zastupljeni sa oko 24-25% kod anketiranih preduzeća. </a:t>
            </a:r>
          </a:p>
          <a:p>
            <a:pPr marL="227669" indent="-227669" algn="just">
              <a:spcBef>
                <a:spcPts val="1200"/>
              </a:spcBef>
              <a:defRPr>
                <a:solidFill>
                  <a:srgbClr val="000000"/>
                </a:solidFill>
              </a:defRPr>
            </a:pPr>
            <a:r>
              <a:t>Znatno veći nedostaci profesionalno-tehničkih veština kod poslova na kojima se zapošljavaju radnici sa završenom srednjom školom ukazuju na veću disproporciju znanja koja učenici dobijaju u srednjim školama u odnosu na ono što je u praksi potrebno. </a:t>
            </a:r>
            <a:endParaRPr sz="1200">
              <a:latin typeface="Times Roman"/>
              <a:ea typeface="Times Roman"/>
              <a:cs typeface="Times Roman"/>
              <a:sym typeface="Times Roman"/>
            </a:endParaRPr>
          </a:p>
        </p:txBody>
      </p:sp>
      <p:sp>
        <p:nvSpPr>
          <p:cNvPr id="519"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pic>
        <p:nvPicPr>
          <p:cNvPr id="520"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21"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22"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523"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24" name="Analiza usklađenosti potreba sektora Agrobiznisa za kadrovima sa trenutnom ponudom obrazovnog sistema u Srbiji"/>
          <p:cNvSpPr txBox="1"/>
          <p:nvPr/>
        </p:nvSpPr>
        <p:spPr>
          <a:xfrm>
            <a:off x="713971" y="3374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pic>
        <p:nvPicPr>
          <p:cNvPr id="527"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28"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29" name="page13image48609152.png" descr="page13image48609152.png"/>
          <p:cNvPicPr>
            <a:picLocks noChangeAspect="1"/>
          </p:cNvPicPr>
          <p:nvPr/>
        </p:nvPicPr>
        <p:blipFill>
          <a:blip r:embed="rId2">
            <a:extLst/>
          </a:blip>
          <a:stretch>
            <a:fillRect/>
          </a:stretch>
        </p:blipFill>
        <p:spPr>
          <a:xfrm>
            <a:off x="3284232" y="4296741"/>
            <a:ext cx="5905501" cy="12701"/>
          </a:xfrm>
          <a:prstGeom prst="rect">
            <a:avLst/>
          </a:prstGeom>
          <a:ln w="12700">
            <a:miter lim="400000"/>
          </a:ln>
        </p:spPr>
      </p:pic>
      <p:sp>
        <p:nvSpPr>
          <p:cNvPr id="530"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31" name="Analiza usklađenosti potreba sektora Agrobiznisa za kadrovima sa trenutnom ponudom obrazovnog sistema u Srbiji"/>
          <p:cNvSpPr txBox="1"/>
          <p:nvPr/>
        </p:nvSpPr>
        <p:spPr>
          <a:xfrm>
            <a:off x="523471" y="5279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pic>
        <p:nvPicPr>
          <p:cNvPr id="532" name="Image" descr="Image"/>
          <p:cNvPicPr>
            <a:picLocks noChangeAspect="1"/>
          </p:cNvPicPr>
          <p:nvPr/>
        </p:nvPicPr>
        <p:blipFill>
          <a:blip r:embed="rId3">
            <a:extLst/>
          </a:blip>
          <a:stretch>
            <a:fillRect/>
          </a:stretch>
        </p:blipFill>
        <p:spPr>
          <a:xfrm>
            <a:off x="360764" y="2456167"/>
            <a:ext cx="9465387" cy="2516621"/>
          </a:xfrm>
          <a:prstGeom prst="rect">
            <a:avLst/>
          </a:prstGeom>
          <a:ln w="12700">
            <a:miter lim="400000"/>
          </a:ln>
        </p:spPr>
      </p:pic>
      <p:pic>
        <p:nvPicPr>
          <p:cNvPr id="533" name="Image" descr="Image"/>
          <p:cNvPicPr>
            <a:picLocks noChangeAspect="1"/>
          </p:cNvPicPr>
          <p:nvPr/>
        </p:nvPicPr>
        <p:blipFill>
          <a:blip r:embed="rId4">
            <a:extLst/>
          </a:blip>
          <a:stretch>
            <a:fillRect/>
          </a:stretch>
        </p:blipFill>
        <p:spPr>
          <a:xfrm>
            <a:off x="3601515" y="2006686"/>
            <a:ext cx="3311697" cy="30306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regled sektora Agrobiznisa"/>
          <p:cNvSpPr txBox="1">
            <a:spLocks noGrp="1"/>
          </p:cNvSpPr>
          <p:nvPr>
            <p:ph type="title"/>
          </p:nvPr>
        </p:nvSpPr>
        <p:spPr>
          <a:xfrm>
            <a:off x="677333" y="172553"/>
            <a:ext cx="8596670" cy="1320801"/>
          </a:xfrm>
          <a:prstGeom prst="rect">
            <a:avLst/>
          </a:prstGeom>
        </p:spPr>
        <p:txBody>
          <a:bodyPr/>
          <a:lstStyle>
            <a:lvl1pPr>
              <a:defRPr>
                <a:solidFill>
                  <a:srgbClr val="009051"/>
                </a:solidFill>
              </a:defRPr>
            </a:lvl1pPr>
          </a:lstStyle>
          <a:p>
            <a:r>
              <a:t>Pregled sektora Agrobiznisa</a:t>
            </a:r>
          </a:p>
        </p:txBody>
      </p:sp>
      <p:sp>
        <p:nvSpPr>
          <p:cNvPr id="212" name="Posmatrano prema veličini, od ukupno oko 12.800 aktivnih preduzeća i preduzetnika, skoro 87% jesu mikro privredni subjekti sa oko 12% ukupno zaposlenih lica.…"/>
          <p:cNvSpPr txBox="1">
            <a:spLocks noGrp="1"/>
          </p:cNvSpPr>
          <p:nvPr>
            <p:ph type="body" idx="1"/>
          </p:nvPr>
        </p:nvSpPr>
        <p:spPr>
          <a:xfrm>
            <a:off x="556559" y="644274"/>
            <a:ext cx="8838218" cy="4561712"/>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algn="just"/>
            <a:r>
              <a:t>Posmatrano prema veličini, od ukupno oko 12.800 aktivnih preduzeća i preduzetnika, skoro 87% jesu mikro privredni subjekti sa oko 12% ukupno zaposlenih lica. </a:t>
            </a:r>
          </a:p>
          <a:p>
            <a:pPr algn="just"/>
            <a:r>
              <a:t>Ostatak od oko 13% ukupnog broja aktivnih preduzeća čine mala, srednja i velika preduzeća, sa preostalih 88% zaposlenih lica. </a:t>
            </a:r>
          </a:p>
          <a:p>
            <a:pPr algn="just"/>
            <a:r>
              <a:t>Izdvaja se podatak da samo 0,65% aktivnih preduzeća u sektoru Agrobiznisa jesu velika preduzeća koja zapošljavaju gotovo 45% od ukupnog broja zaposlenih. </a:t>
            </a:r>
          </a:p>
        </p:txBody>
      </p:sp>
      <p:sp>
        <p:nvSpPr>
          <p:cNvPr id="213" name="Slide Number"/>
          <p:cNvSpPr txBox="1">
            <a:spLocks noGrp="1"/>
          </p:cNvSpPr>
          <p:nvPr>
            <p:ph type="sldNum" sz="quarter" idx="2"/>
          </p:nvPr>
        </p:nvSpPr>
        <p:spPr>
          <a:xfrm>
            <a:off x="9109921" y="6114704"/>
            <a:ext cx="16408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214"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15"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16"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17"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18" name="Image" descr="Image"/>
          <p:cNvPicPr>
            <a:picLocks noChangeAspect="1"/>
          </p:cNvPicPr>
          <p:nvPr/>
        </p:nvPicPr>
        <p:blipFill>
          <a:blip r:embed="rId3">
            <a:extLst/>
          </a:blip>
          <a:stretch>
            <a:fillRect/>
          </a:stretch>
        </p:blipFill>
        <p:spPr>
          <a:xfrm>
            <a:off x="392312" y="3567459"/>
            <a:ext cx="9703215" cy="29069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Analizirana je i potreba preduzeća iz sektora Agrobiznisa i obrazovnih profila koji su zastupljeni u srednjim školama i u tercijarnom nivou obrazovanja.…"/>
          <p:cNvSpPr txBox="1">
            <a:spLocks noGrp="1"/>
          </p:cNvSpPr>
          <p:nvPr>
            <p:ph type="body" idx="1"/>
          </p:nvPr>
        </p:nvSpPr>
        <p:spPr>
          <a:xfrm>
            <a:off x="312939" y="1001896"/>
            <a:ext cx="9475062" cy="6129813"/>
          </a:xfrm>
          <a:prstGeom prst="rect">
            <a:avLst/>
          </a:prstGeom>
        </p:spPr>
        <p:txBody>
          <a:bodyPr/>
          <a:lstStyle/>
          <a:p>
            <a:pPr marL="151779" indent="-151779" algn="just">
              <a:spcBef>
                <a:spcPts val="1200"/>
              </a:spcBef>
              <a:defRPr sz="1200">
                <a:solidFill>
                  <a:srgbClr val="000000"/>
                </a:solidFill>
              </a:defRPr>
            </a:pPr>
            <a:endParaRPr/>
          </a:p>
          <a:p>
            <a:pPr marL="227669" indent="-227669" algn="just">
              <a:spcBef>
                <a:spcPts val="1200"/>
              </a:spcBef>
              <a:defRPr>
                <a:solidFill>
                  <a:srgbClr val="000000"/>
                </a:solidFill>
              </a:defRPr>
            </a:pPr>
            <a:r>
              <a:t>Analizirana je i potreba preduzeća iz sektora Agrobiznisa i obrazovnih profila koji su zastupljeni u srednjim školama i u tercijarnom nivou obrazovanja. </a:t>
            </a:r>
          </a:p>
          <a:p>
            <a:pPr marL="227669" indent="-227669" algn="just">
              <a:spcBef>
                <a:spcPts val="1200"/>
              </a:spcBef>
              <a:defRPr>
                <a:solidFill>
                  <a:srgbClr val="000000"/>
                </a:solidFill>
              </a:defRPr>
            </a:pPr>
            <a:r>
              <a:t>Preduzeća su navodila najzastupljenije poslove/zanimanja u njihovom procesu poslovanja uz kombinaciju veštine i znanja koje bi kandidati za date pozicije trebalo da poseduju kao i očekivani nivo kvalifikacija/obrazovanja. </a:t>
            </a:r>
          </a:p>
          <a:p>
            <a:pPr marL="227669" indent="-227669" algn="just">
              <a:spcBef>
                <a:spcPts val="1200"/>
              </a:spcBef>
              <a:defRPr>
                <a:solidFill>
                  <a:srgbClr val="000000"/>
                </a:solidFill>
              </a:defRPr>
            </a:pPr>
            <a:r>
              <a:t>Od ukupnog broja navedenih zanimanja preko tri četvrtine je podrazumevalo stepen kvalifikacija koji odgovara sekundarnom nivou obrazovanja ili niže. </a:t>
            </a:r>
          </a:p>
        </p:txBody>
      </p:sp>
      <p:sp>
        <p:nvSpPr>
          <p:cNvPr id="536"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pic>
        <p:nvPicPr>
          <p:cNvPr id="537"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38"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39" name="page13image48609152.png" descr="page13image48609152.png"/>
          <p:cNvPicPr>
            <a:picLocks noChangeAspect="1"/>
          </p:cNvPicPr>
          <p:nvPr/>
        </p:nvPicPr>
        <p:blipFill>
          <a:blip r:embed="rId2">
            <a:extLst/>
          </a:blip>
          <a:stretch>
            <a:fillRect/>
          </a:stretch>
        </p:blipFill>
        <p:spPr>
          <a:xfrm>
            <a:off x="3322332" y="3676377"/>
            <a:ext cx="5905501" cy="12701"/>
          </a:xfrm>
          <a:prstGeom prst="rect">
            <a:avLst/>
          </a:prstGeom>
          <a:ln w="12700">
            <a:miter lim="400000"/>
          </a:ln>
        </p:spPr>
      </p:pic>
      <p:sp>
        <p:nvSpPr>
          <p:cNvPr id="540"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41" name="Analiza usklađenosti potreba sektora Agrobiznisa za kadrovima sa trenutnom ponudom obrazovnog sistema u Srbiji"/>
          <p:cNvSpPr txBox="1"/>
          <p:nvPr/>
        </p:nvSpPr>
        <p:spPr>
          <a:xfrm>
            <a:off x="713971" y="3374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pic>
        <p:nvPicPr>
          <p:cNvPr id="542" name="Image" descr="Image"/>
          <p:cNvPicPr>
            <a:picLocks noChangeAspect="1"/>
          </p:cNvPicPr>
          <p:nvPr/>
        </p:nvPicPr>
        <p:blipFill>
          <a:blip r:embed="rId3">
            <a:extLst/>
          </a:blip>
          <a:srcRect l="1302"/>
          <a:stretch>
            <a:fillRect/>
          </a:stretch>
        </p:blipFill>
        <p:spPr>
          <a:xfrm>
            <a:off x="1878446" y="4186242"/>
            <a:ext cx="6737672" cy="1304298"/>
          </a:xfrm>
          <a:prstGeom prst="rect">
            <a:avLst/>
          </a:prstGeom>
          <a:ln w="12700">
            <a:miter lim="400000"/>
          </a:ln>
        </p:spPr>
      </p:pic>
      <p:pic>
        <p:nvPicPr>
          <p:cNvPr id="543" name="Image" descr="Image"/>
          <p:cNvPicPr>
            <a:picLocks noChangeAspect="1"/>
          </p:cNvPicPr>
          <p:nvPr/>
        </p:nvPicPr>
        <p:blipFill>
          <a:blip r:embed="rId4">
            <a:extLst/>
          </a:blip>
          <a:stretch>
            <a:fillRect/>
          </a:stretch>
        </p:blipFill>
        <p:spPr>
          <a:xfrm>
            <a:off x="2189933" y="3941855"/>
            <a:ext cx="5896873" cy="242661"/>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Zanimanja za koja se očekuje viši nivo kvalifikacija su dominanto vezana za delatnost poslovanja preduzeća i obuhvataju najčešće različite tipove Tehnologa, Agronoma, Veterinara, Hemičara, Inženjera stočarstva i sličnih zanimanja.…"/>
          <p:cNvSpPr txBox="1">
            <a:spLocks noGrp="1"/>
          </p:cNvSpPr>
          <p:nvPr>
            <p:ph type="body" idx="1"/>
          </p:nvPr>
        </p:nvSpPr>
        <p:spPr>
          <a:xfrm>
            <a:off x="312939" y="1238185"/>
            <a:ext cx="9475062" cy="6129814"/>
          </a:xfrm>
          <a:prstGeom prst="rect">
            <a:avLst/>
          </a:prstGeom>
        </p:spPr>
        <p:txBody>
          <a:bodyPr/>
          <a:lstStyle/>
          <a:p>
            <a:pPr marL="151779" indent="-151779" algn="just">
              <a:spcBef>
                <a:spcPts val="1200"/>
              </a:spcBef>
              <a:defRPr sz="1200">
                <a:solidFill>
                  <a:srgbClr val="000000"/>
                </a:solidFill>
              </a:defRPr>
            </a:pPr>
            <a:endParaRPr/>
          </a:p>
          <a:p>
            <a:pPr marL="227669" indent="-227669" algn="just">
              <a:spcBef>
                <a:spcPts val="1200"/>
              </a:spcBef>
              <a:defRPr>
                <a:solidFill>
                  <a:srgbClr val="000000"/>
                </a:solidFill>
              </a:defRPr>
            </a:pPr>
            <a:r>
              <a:t>Zanimanja za koja se očekuje viši nivo kvalifikacija su dominanto vezana za delatnost poslovanja preduzeća i obuhvataju najčešće različite tipove Tehnologa, Agronoma, Veterinara, Hemičara, Inženjera stočarstva i sličnih zanimanja. </a:t>
            </a:r>
          </a:p>
          <a:p>
            <a:pPr marL="227669" indent="-227669" algn="just">
              <a:spcBef>
                <a:spcPts val="1200"/>
              </a:spcBef>
              <a:defRPr>
                <a:solidFill>
                  <a:srgbClr val="000000"/>
                </a:solidFill>
              </a:defRPr>
            </a:pPr>
            <a:r>
              <a:t>Nizak nivo prekvalifikacije prisutan je i kod zanimanja mesara gde preduzeća prijavljuju tek 9% primera gde je angažovan neko ko se nije formalno obrazovao za ovaj posao.</a:t>
            </a:r>
          </a:p>
          <a:p>
            <a:pPr marL="227669" indent="-227669" algn="just">
              <a:spcBef>
                <a:spcPts val="1200"/>
              </a:spcBef>
              <a:defRPr>
                <a:solidFill>
                  <a:srgbClr val="000000"/>
                </a:solidFill>
              </a:defRPr>
            </a:pPr>
            <a:r>
              <a:t>Procenat radnika koji obavljaju posao van njihove oblasti formalnog obrazovanja značajno je veći u grupi radnika iz segmenta pekarsko-poslastičarskih zanimanja, dok je najviše prisutan kod poslova u poljoprivrednoj proizvodnji, uzgoju i preradi (70%).</a:t>
            </a:r>
          </a:p>
        </p:txBody>
      </p:sp>
      <p:sp>
        <p:nvSpPr>
          <p:cNvPr id="546"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pic>
        <p:nvPicPr>
          <p:cNvPr id="547"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48"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49" name="page13image48609152.png" descr="page13image48609152.png"/>
          <p:cNvPicPr>
            <a:picLocks noChangeAspect="1"/>
          </p:cNvPicPr>
          <p:nvPr/>
        </p:nvPicPr>
        <p:blipFill>
          <a:blip r:embed="rId2">
            <a:extLst/>
          </a:blip>
          <a:stretch>
            <a:fillRect/>
          </a:stretch>
        </p:blipFill>
        <p:spPr>
          <a:xfrm>
            <a:off x="3322332" y="3676377"/>
            <a:ext cx="5905501" cy="12701"/>
          </a:xfrm>
          <a:prstGeom prst="rect">
            <a:avLst/>
          </a:prstGeom>
          <a:ln w="12700">
            <a:miter lim="400000"/>
          </a:ln>
        </p:spPr>
      </p:pic>
      <p:sp>
        <p:nvSpPr>
          <p:cNvPr id="550"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51" name="Analiza usklađenosti potreba sektora Agrobiznisa za kadrovima sa trenutnom ponudom obrazovnog sistema u Srbiji"/>
          <p:cNvSpPr txBox="1"/>
          <p:nvPr/>
        </p:nvSpPr>
        <p:spPr>
          <a:xfrm>
            <a:off x="713971" y="3374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pic>
        <p:nvPicPr>
          <p:cNvPr id="554"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55"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56" name="page13image48609152.png" descr="page13image48609152.png"/>
          <p:cNvPicPr>
            <a:picLocks noChangeAspect="1"/>
          </p:cNvPicPr>
          <p:nvPr/>
        </p:nvPicPr>
        <p:blipFill>
          <a:blip r:embed="rId2">
            <a:extLst/>
          </a:blip>
          <a:stretch>
            <a:fillRect/>
          </a:stretch>
        </p:blipFill>
        <p:spPr>
          <a:xfrm>
            <a:off x="1734832" y="3612877"/>
            <a:ext cx="5905501" cy="12701"/>
          </a:xfrm>
          <a:prstGeom prst="rect">
            <a:avLst/>
          </a:prstGeom>
          <a:ln w="12700">
            <a:miter lim="400000"/>
          </a:ln>
        </p:spPr>
      </p:pic>
      <p:sp>
        <p:nvSpPr>
          <p:cNvPr id="557"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58" name="Analiza usklađenosti potreba sektora Agrobiznisa za kadrovima sa trenutnom ponudom obrazovnog sistema u Srbiji"/>
          <p:cNvSpPr txBox="1"/>
          <p:nvPr/>
        </p:nvSpPr>
        <p:spPr>
          <a:xfrm>
            <a:off x="713971" y="3374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pic>
        <p:nvPicPr>
          <p:cNvPr id="559" name="Image" descr="Image"/>
          <p:cNvPicPr>
            <a:picLocks noChangeAspect="1"/>
          </p:cNvPicPr>
          <p:nvPr/>
        </p:nvPicPr>
        <p:blipFill>
          <a:blip r:embed="rId3">
            <a:extLst/>
          </a:blip>
          <a:stretch>
            <a:fillRect/>
          </a:stretch>
        </p:blipFill>
        <p:spPr>
          <a:xfrm>
            <a:off x="1685366" y="3420194"/>
            <a:ext cx="6936001" cy="2125070"/>
          </a:xfrm>
          <a:prstGeom prst="rect">
            <a:avLst/>
          </a:prstGeom>
          <a:ln w="12700">
            <a:miter lim="400000"/>
          </a:ln>
        </p:spPr>
      </p:pic>
      <p:pic>
        <p:nvPicPr>
          <p:cNvPr id="560" name="Image" descr="Image"/>
          <p:cNvPicPr>
            <a:picLocks noChangeAspect="1"/>
          </p:cNvPicPr>
          <p:nvPr/>
        </p:nvPicPr>
        <p:blipFill>
          <a:blip r:embed="rId4">
            <a:extLst/>
          </a:blip>
          <a:stretch>
            <a:fillRect/>
          </a:stretch>
        </p:blipFill>
        <p:spPr>
          <a:xfrm>
            <a:off x="1759383" y="3162056"/>
            <a:ext cx="6788012" cy="285923"/>
          </a:xfrm>
          <a:prstGeom prst="rect">
            <a:avLst/>
          </a:prstGeom>
          <a:ln w="12700">
            <a:miter lim="400000"/>
          </a:ln>
        </p:spPr>
      </p:pic>
      <p:sp>
        <p:nvSpPr>
          <p:cNvPr id="561" name="Poslovi za koje se najčešće angažuju novi radnici su poslovi nižeg do srednjeg nivoa kompleksnosti u proizvodnji (radnik u proizvodnji, radnik na prebiranju voća, sakupljač biljaka, uzgajivač ribe, čuvar životinja, radnik na farmi, radnik na muži k"/>
          <p:cNvSpPr txBox="1"/>
          <p:nvPr/>
        </p:nvSpPr>
        <p:spPr>
          <a:xfrm>
            <a:off x="249700" y="1589358"/>
            <a:ext cx="9601540" cy="1168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227669" indent="-227669" algn="just" defTabSz="457200">
              <a:spcBef>
                <a:spcPts val="1200"/>
              </a:spcBef>
              <a:buClr>
                <a:schemeClr val="accent1"/>
              </a:buClr>
              <a:buSzPct val="80000"/>
              <a:buChar char=""/>
            </a:lvl1pPr>
          </a:lstStyle>
          <a:p>
            <a:r>
              <a:t>Poslovi za koje se najčešće angažuju novi radnici su poslovi nižeg do srednjeg nivoa kompleksnosti u proizvodnji (radnik u proizvodnji, radnik na prebiranju voća, sakupljač biljaka, uzgajivač ribe, čuvar životinja, radnik na farmi, radnik na muži krava, magacioner, fizički radnik, radnik u polju, ložač, i slično).</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Pored podataka dobijenih na osnovu ankete o usklađenosti trenutne ponude obrazovnih profila sa strukturi kadrovskih potreba preduzeća iz sektora Agrobiznisa, dodatne informacije su prikupljene kroz seriju razgovora sa predstavnicima preduzeća iz ovog…"/>
          <p:cNvSpPr txBox="1">
            <a:spLocks noGrp="1"/>
          </p:cNvSpPr>
          <p:nvPr>
            <p:ph type="body" idx="1"/>
          </p:nvPr>
        </p:nvSpPr>
        <p:spPr>
          <a:xfrm>
            <a:off x="312939" y="1238185"/>
            <a:ext cx="9475062" cy="6129814"/>
          </a:xfrm>
          <a:prstGeom prst="rect">
            <a:avLst/>
          </a:prstGeom>
        </p:spPr>
        <p:txBody>
          <a:bodyPr/>
          <a:lstStyle/>
          <a:p>
            <a:pPr marL="151779" indent="-151779" algn="just">
              <a:spcBef>
                <a:spcPts val="1200"/>
              </a:spcBef>
              <a:defRPr sz="1200">
                <a:solidFill>
                  <a:srgbClr val="000000"/>
                </a:solidFill>
              </a:defRPr>
            </a:pPr>
            <a:endParaRPr/>
          </a:p>
          <a:p>
            <a:pPr marL="227669" indent="-227669" algn="just">
              <a:spcBef>
                <a:spcPts val="1200"/>
              </a:spcBef>
              <a:defRPr>
                <a:solidFill>
                  <a:srgbClr val="000000"/>
                </a:solidFill>
              </a:defRPr>
            </a:pPr>
            <a:r>
              <a:t>Pored podataka dobijenih na osnovu ankete o usklađenosti trenutne ponude obrazovnih profila sa strukturi kadrovskih potreba preduzeća iz sektora Agrobiznisa, dodatne informacije su prikupljene kroz seriju razgovora sa predstavnicima preduzeća iz ovog </a:t>
            </a:r>
          </a:p>
          <a:p>
            <a:pPr marL="227669" indent="-227669" algn="just">
              <a:spcBef>
                <a:spcPts val="1200"/>
              </a:spcBef>
              <a:defRPr>
                <a:solidFill>
                  <a:srgbClr val="000000"/>
                </a:solidFill>
              </a:defRPr>
            </a:pPr>
            <a:r>
              <a:t>Na osnovu obavljenih razgovora može se konstatovati prisustvo nekoliko vodećih trendova kada su u pitanju potrebe preduzeća za kadrovima u sektoru Agrobiznisa: </a:t>
            </a:r>
          </a:p>
          <a:p>
            <a:pPr marL="227669" indent="-227669" algn="just">
              <a:spcBef>
                <a:spcPts val="1200"/>
              </a:spcBef>
              <a:defRPr>
                <a:solidFill>
                  <a:srgbClr val="000000"/>
                </a:solidFill>
              </a:defRPr>
            </a:pPr>
            <a:r>
              <a:t>(1) preduzeća bez obzira na veličinu ili užu delatnost najviše zapošljavaju radnike trećeg i četvrtog obrazovnog nivoa prema NOKS klasifikaciji;</a:t>
            </a:r>
          </a:p>
          <a:p>
            <a:pPr marL="227669" indent="-227669" algn="just">
              <a:spcBef>
                <a:spcPts val="1200"/>
              </a:spcBef>
              <a:defRPr>
                <a:solidFill>
                  <a:srgbClr val="000000"/>
                </a:solidFill>
              </a:defRPr>
            </a:pPr>
            <a:r>
              <a:t> (2) u zavisnosti od konkretne delatnosti na te poslove se zapošljavaju i kandidati koji nisu završili obrazovanje definisano usvojenom sistematizacijom; </a:t>
            </a:r>
          </a:p>
          <a:p>
            <a:pPr marL="227669" indent="-227669" algn="just">
              <a:spcBef>
                <a:spcPts val="1200"/>
              </a:spcBef>
              <a:defRPr>
                <a:solidFill>
                  <a:srgbClr val="000000"/>
                </a:solidFill>
              </a:defRPr>
            </a:pPr>
            <a:r>
              <a:t>(3) uprkos napretku tehnologije i automatizacije rada u pogonima proizvodnje i prerade, radni uslovi nisu privlačni većini radnika; </a:t>
            </a:r>
          </a:p>
          <a:p>
            <a:pPr marL="227669" indent="-227669" algn="just">
              <a:spcBef>
                <a:spcPts val="1200"/>
              </a:spcBef>
              <a:defRPr>
                <a:solidFill>
                  <a:srgbClr val="000000"/>
                </a:solidFill>
              </a:defRPr>
            </a:pPr>
            <a:r>
              <a:t>(4) nedostatak pojedinih kadrova se ne može nadomestiti putem prekvalifikacije nezaposlenih koji su na evidenciji NSZ.</a:t>
            </a:r>
          </a:p>
        </p:txBody>
      </p:sp>
      <p:sp>
        <p:nvSpPr>
          <p:cNvPr id="564"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pic>
        <p:nvPicPr>
          <p:cNvPr id="565"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66"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67" name="page13image48609152.png" descr="page13image48609152.png"/>
          <p:cNvPicPr>
            <a:picLocks noChangeAspect="1"/>
          </p:cNvPicPr>
          <p:nvPr/>
        </p:nvPicPr>
        <p:blipFill>
          <a:blip r:embed="rId2">
            <a:extLst/>
          </a:blip>
          <a:stretch>
            <a:fillRect/>
          </a:stretch>
        </p:blipFill>
        <p:spPr>
          <a:xfrm>
            <a:off x="3322332" y="3676377"/>
            <a:ext cx="5905501" cy="12701"/>
          </a:xfrm>
          <a:prstGeom prst="rect">
            <a:avLst/>
          </a:prstGeom>
          <a:ln w="12700">
            <a:miter lim="400000"/>
          </a:ln>
        </p:spPr>
      </p:pic>
      <p:sp>
        <p:nvSpPr>
          <p:cNvPr id="568"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69" name="Analiza usklađenosti potreba sektora Agrobiznisa za kadrovima sa trenutnom ponudom obrazovnog sistema u Srbiji"/>
          <p:cNvSpPr txBox="1"/>
          <p:nvPr/>
        </p:nvSpPr>
        <p:spPr>
          <a:xfrm>
            <a:off x="713971" y="3374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Uključivanje u sistem dualnog obrazovanja se ocenjuje kao moguće rešenje uočenih nedostataka kadrova samo kod par preduzeća.…"/>
          <p:cNvSpPr txBox="1">
            <a:spLocks noGrp="1"/>
          </p:cNvSpPr>
          <p:nvPr>
            <p:ph type="body" idx="1"/>
          </p:nvPr>
        </p:nvSpPr>
        <p:spPr>
          <a:xfrm>
            <a:off x="312939" y="1238185"/>
            <a:ext cx="9475062" cy="6129814"/>
          </a:xfrm>
          <a:prstGeom prst="rect">
            <a:avLst/>
          </a:prstGeom>
        </p:spPr>
        <p:txBody>
          <a:bodyPr/>
          <a:lstStyle/>
          <a:p>
            <a:pPr marL="151779" indent="-151779" algn="just">
              <a:spcBef>
                <a:spcPts val="1200"/>
              </a:spcBef>
              <a:defRPr sz="1200">
                <a:solidFill>
                  <a:srgbClr val="000000"/>
                </a:solidFill>
              </a:defRPr>
            </a:pPr>
            <a:endParaRPr/>
          </a:p>
          <a:p>
            <a:pPr marL="227669" indent="-227669" algn="just">
              <a:spcBef>
                <a:spcPts val="1200"/>
              </a:spcBef>
              <a:defRPr>
                <a:solidFill>
                  <a:srgbClr val="000000"/>
                </a:solidFill>
              </a:defRPr>
            </a:pPr>
            <a:r>
              <a:t>Uključivanje u sistem dualnog obrazovanja se ocenjuje kao moguće rešenje uočenih nedostataka kadrova samo kod par preduzeća. </a:t>
            </a:r>
          </a:p>
          <a:p>
            <a:pPr marL="227669" indent="-227669" algn="just">
              <a:spcBef>
                <a:spcPts val="1200"/>
              </a:spcBef>
              <a:defRPr>
                <a:solidFill>
                  <a:srgbClr val="000000"/>
                </a:solidFill>
              </a:defRPr>
            </a:pPr>
            <a:r>
              <a:t>Najčešća konstatacija vezana za sistem dualnog obrazovanja je da u trenutnom obliku on ne odgovara potrebama sektora. </a:t>
            </a:r>
          </a:p>
          <a:p>
            <a:pPr marL="227669" indent="-227669" algn="just">
              <a:spcBef>
                <a:spcPts val="1200"/>
              </a:spcBef>
              <a:defRPr>
                <a:solidFill>
                  <a:srgbClr val="000000"/>
                </a:solidFill>
              </a:defRPr>
            </a:pPr>
            <a:r>
              <a:t>Srednja i velika preduzeća ističu da im se ne isplati uključivanje u ovaj proces jer u periodu kad imaju potrebe za manjim brojem radnika troškovi višestruko prevazilaze koristi, barem prema sistem u koji je trenutno ponuđen. </a:t>
            </a:r>
          </a:p>
          <a:p>
            <a:pPr marL="227669" indent="-227669" algn="just">
              <a:spcBef>
                <a:spcPts val="1200"/>
              </a:spcBef>
              <a:defRPr>
                <a:solidFill>
                  <a:srgbClr val="000000"/>
                </a:solidFill>
              </a:defRPr>
            </a:pPr>
            <a:r>
              <a:t>Sistem praksi koje ne garantuju preduzećima mogućnost pokrivanja potreba za radnicima određenog profila i koje često u zavisnosti od škole obuhvataju rad sa pojedinačnim kandidatima na nivou od desetak radnih dana ne obezbeđuju očekivani nivo pripreme za stvarni rad na određenim poslovima kao ni sigurnost preduzeću po pitanju investiranja vremena i sredstava u ovaj vid obuke. </a:t>
            </a:r>
          </a:p>
        </p:txBody>
      </p:sp>
      <p:sp>
        <p:nvSpPr>
          <p:cNvPr id="572"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pic>
        <p:nvPicPr>
          <p:cNvPr id="573"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74"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75" name="page13image48609152.png" descr="page13image48609152.png"/>
          <p:cNvPicPr>
            <a:picLocks noChangeAspect="1"/>
          </p:cNvPicPr>
          <p:nvPr/>
        </p:nvPicPr>
        <p:blipFill>
          <a:blip r:embed="rId2">
            <a:extLst/>
          </a:blip>
          <a:stretch>
            <a:fillRect/>
          </a:stretch>
        </p:blipFill>
        <p:spPr>
          <a:xfrm>
            <a:off x="3322332" y="3676377"/>
            <a:ext cx="5905501" cy="12701"/>
          </a:xfrm>
          <a:prstGeom prst="rect">
            <a:avLst/>
          </a:prstGeom>
          <a:ln w="12700">
            <a:miter lim="400000"/>
          </a:ln>
        </p:spPr>
      </p:pic>
      <p:sp>
        <p:nvSpPr>
          <p:cNvPr id="576"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77" name="Analiza usklađenosti potreba sektora Agrobiznisa za kadrovima sa trenutnom ponudom obrazovnog sistema u Srbiji"/>
          <p:cNvSpPr txBox="1"/>
          <p:nvPr/>
        </p:nvSpPr>
        <p:spPr>
          <a:xfrm>
            <a:off x="713971" y="3374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01752">
              <a:defRPr sz="2376">
                <a:solidFill>
                  <a:srgbClr val="009051"/>
                </a:solidFill>
              </a:defRPr>
            </a:lvl1pPr>
          </a:lstStyle>
          <a:p>
            <a:r>
              <a:t>Analiza usklađenosti potreba sektora Agrobiznisa za kadrovima sa trenutnom ponudom obrazovnog sistema u Srbiji </a:t>
            </a:r>
            <a:endParaRPr sz="792"/>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provedene analize su pokazale da je najveći broj zaposlenih lica u oblasti trgovine na malo poljoprivrednim proizvodima (oko 40%) i proizvodnji hrane biljnog porekla (30%), nakon čega slede i oblasti proizvodnje hrane životinjskog porekla, gajenja bil"/>
          <p:cNvSpPr txBox="1">
            <a:spLocks noGrp="1"/>
          </p:cNvSpPr>
          <p:nvPr>
            <p:ph type="body" idx="1"/>
          </p:nvPr>
        </p:nvSpPr>
        <p:spPr>
          <a:xfrm>
            <a:off x="312939" y="1238185"/>
            <a:ext cx="9475062" cy="6129814"/>
          </a:xfrm>
          <a:prstGeom prst="rect">
            <a:avLst/>
          </a:prstGeom>
        </p:spPr>
        <p:txBody>
          <a:bodyPr/>
          <a:lstStyle/>
          <a:p>
            <a:pPr marL="151779" indent="-151779" algn="just">
              <a:spcBef>
                <a:spcPts val="1200"/>
              </a:spcBef>
              <a:defRPr sz="1200">
                <a:solidFill>
                  <a:srgbClr val="000000"/>
                </a:solidFill>
              </a:defRPr>
            </a:pPr>
            <a:endParaRPr/>
          </a:p>
          <a:p>
            <a:pPr marL="227669" indent="-227669" algn="just">
              <a:spcBef>
                <a:spcPts val="1200"/>
              </a:spcBef>
              <a:defRPr>
                <a:solidFill>
                  <a:srgbClr val="000000"/>
                </a:solidFill>
              </a:defRPr>
            </a:pPr>
            <a:r>
              <a:t>Sprovedene analize su pokazale da je najveći broj zaposlenih lica u oblasti trgovine na malo poljoprivrednim proizvodima (oko 40%) i proizvodnji hrane biljnog porekla (30%), nakon čega slede i oblasti proizvodnje hrane životinjskog porekla, gajenja biljaka i uzgoja životinja. </a:t>
            </a:r>
          </a:p>
          <a:p>
            <a:pPr marL="227669" indent="-227669" algn="just">
              <a:spcBef>
                <a:spcPts val="1200"/>
              </a:spcBef>
              <a:defRPr>
                <a:solidFill>
                  <a:srgbClr val="000000"/>
                </a:solidFill>
              </a:defRPr>
            </a:pPr>
            <a:r>
              <a:t>Teški uslovi rada u pojedinim sektorima agrobiznisa (uzgoj životinja, prerada mesa i slično) kao posledicu imaju manji broj mladih i žena među zaposlenima, ali i učešće niže-kvalifikovanih radnika na pojedinim pozicijama. </a:t>
            </a:r>
          </a:p>
          <a:p>
            <a:pPr marL="227669" indent="-227669" algn="just">
              <a:spcBef>
                <a:spcPts val="1200"/>
              </a:spcBef>
              <a:defRPr>
                <a:solidFill>
                  <a:srgbClr val="000000"/>
                </a:solidFill>
              </a:defRPr>
            </a:pPr>
            <a:r>
              <a:t>U svim oblastima agrobiznisa, izuzev trgovine na malo poljoprivrednim proizvodima, u proseku oko 35% radnih mesta zahteva kvalifikacije iz oblasti agrobiznisa, dok se 65% radnih mesta odnosi na zanimanja koja zahtevaju kvalifikacije iz drugih oblasti.</a:t>
            </a:r>
          </a:p>
          <a:p>
            <a:pPr marL="227669" indent="-227669" algn="just">
              <a:spcBef>
                <a:spcPts val="1200"/>
              </a:spcBef>
              <a:defRPr>
                <a:solidFill>
                  <a:srgbClr val="000000"/>
                </a:solidFill>
              </a:defRPr>
            </a:pPr>
            <a:r>
              <a:t>Najveći deo zaposlenih u preduzećima iz oblasti poljoprivrede (70-80%) obavlja proste do nisko kompleksne manuelne poslove.</a:t>
            </a:r>
          </a:p>
        </p:txBody>
      </p:sp>
      <p:sp>
        <p:nvSpPr>
          <p:cNvPr id="580"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pic>
        <p:nvPicPr>
          <p:cNvPr id="581"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82"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83" name="page13image48609152.png" descr="page13image48609152.png"/>
          <p:cNvPicPr>
            <a:picLocks noChangeAspect="1"/>
          </p:cNvPicPr>
          <p:nvPr/>
        </p:nvPicPr>
        <p:blipFill>
          <a:blip r:embed="rId2">
            <a:extLst/>
          </a:blip>
          <a:stretch>
            <a:fillRect/>
          </a:stretch>
        </p:blipFill>
        <p:spPr>
          <a:xfrm>
            <a:off x="3322332" y="3676377"/>
            <a:ext cx="5905501" cy="12701"/>
          </a:xfrm>
          <a:prstGeom prst="rect">
            <a:avLst/>
          </a:prstGeom>
          <a:ln w="12700">
            <a:miter lim="400000"/>
          </a:ln>
        </p:spPr>
      </p:pic>
      <p:sp>
        <p:nvSpPr>
          <p:cNvPr id="584"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85" name="Zaključna razmatranja"/>
          <p:cNvSpPr txBox="1"/>
          <p:nvPr/>
        </p:nvSpPr>
        <p:spPr>
          <a:xfrm>
            <a:off x="713971" y="3374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57200">
              <a:defRPr sz="3600">
                <a:solidFill>
                  <a:srgbClr val="009051"/>
                </a:solidFill>
              </a:defRPr>
            </a:lvl1pPr>
          </a:lstStyle>
          <a:p>
            <a:r>
              <a:t>Zaključna razmatranja</a:t>
            </a:r>
            <a:endParaRPr sz="120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Ankete su pokazale da, bez obzira na prethodno obrazovanja i posao koji radnik obavlja, prosečno vreme uvođenja u posao iznosi oko 3 meseca.…"/>
          <p:cNvSpPr txBox="1">
            <a:spLocks noGrp="1"/>
          </p:cNvSpPr>
          <p:nvPr>
            <p:ph type="body" idx="1"/>
          </p:nvPr>
        </p:nvSpPr>
        <p:spPr>
          <a:xfrm>
            <a:off x="312939" y="1238185"/>
            <a:ext cx="9475062" cy="6129814"/>
          </a:xfrm>
          <a:prstGeom prst="rect">
            <a:avLst/>
          </a:prstGeom>
        </p:spPr>
        <p:txBody>
          <a:bodyPr/>
          <a:lstStyle/>
          <a:p>
            <a:pPr marL="151779" indent="-151779" algn="just">
              <a:spcBef>
                <a:spcPts val="1200"/>
              </a:spcBef>
              <a:defRPr>
                <a:solidFill>
                  <a:srgbClr val="000000"/>
                </a:solidFill>
              </a:defRPr>
            </a:pPr>
            <a:r>
              <a:t>Ankete su pokazale da, bez obzira na prethodno obrazovanja i posao koji radnik obavlja, prosečno vreme uvođenja u posao iznosi oko 3 meseca.</a:t>
            </a:r>
          </a:p>
          <a:p>
            <a:pPr marL="227669" indent="-227669" algn="just">
              <a:spcBef>
                <a:spcPts val="1200"/>
              </a:spcBef>
              <a:defRPr>
                <a:solidFill>
                  <a:srgbClr val="000000"/>
                </a:solidFill>
              </a:defRPr>
            </a:pPr>
            <a:r>
              <a:t>Kada su u pitanju veštine radnika koji su angažovani na poslovima koji zahtevaju završenu srednju školu ili dodatnu specijalizaciju, preduzeća se suočavaju sa nedostacima veština vezanih za konkretne zahteve radnog mesta, nedostatak radnog iskustva, nedostatak mekih veština. </a:t>
            </a:r>
          </a:p>
          <a:p>
            <a:pPr marL="227669" indent="-227669" algn="just">
              <a:spcBef>
                <a:spcPts val="1200"/>
              </a:spcBef>
              <a:defRPr>
                <a:solidFill>
                  <a:srgbClr val="000000"/>
                </a:solidFill>
              </a:defRPr>
            </a:pPr>
            <a:r>
              <a:t>Znatno veći nedostaci profesionalno-tehničkih veština kod poslova na kojima se zapošljavaju radnici sa završenom srednjom školom ukazuju na veću disproporciju znanja koja učenici dobijaju u srednjim školama u odnosu na ono što je u praksi potrebno. </a:t>
            </a:r>
          </a:p>
          <a:p>
            <a:pPr marL="227669" indent="-227669" algn="just">
              <a:spcBef>
                <a:spcPts val="1200"/>
              </a:spcBef>
              <a:defRPr>
                <a:solidFill>
                  <a:srgbClr val="000000"/>
                </a:solidFill>
              </a:defRPr>
            </a:pPr>
            <a:r>
              <a:t>Zanimanja za koja se očekuje viši nivo kvalifikacija su dominanto vezana za delatnost poslovanja preduzeća i obuhvataju najčešće različite tipove Tehnologa, Agronoma, Veterinara, Hemičara, Inženjera stočarstva i sličnih kvalifikacija. </a:t>
            </a:r>
          </a:p>
        </p:txBody>
      </p:sp>
      <p:sp>
        <p:nvSpPr>
          <p:cNvPr id="588"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pic>
        <p:nvPicPr>
          <p:cNvPr id="589" name="page13image48609152.png" descr="page13image48609152.png"/>
          <p:cNvPicPr>
            <a:picLocks noChangeAspect="1"/>
          </p:cNvPicPr>
          <p:nvPr/>
        </p:nvPicPr>
        <p:blipFill>
          <a:blip r:embed="rId2">
            <a:extLst/>
          </a:blip>
          <a:stretch>
            <a:fillRect/>
          </a:stretch>
        </p:blipFill>
        <p:spPr>
          <a:xfrm>
            <a:off x="-3222182" y="1674076"/>
            <a:ext cx="5905501" cy="12701"/>
          </a:xfrm>
          <a:prstGeom prst="rect">
            <a:avLst/>
          </a:prstGeom>
          <a:ln w="12700">
            <a:miter lim="400000"/>
          </a:ln>
        </p:spPr>
      </p:pic>
      <p:sp>
        <p:nvSpPr>
          <p:cNvPr id="590"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591" name="page13image48609152.png" descr="page13image48609152.png"/>
          <p:cNvPicPr>
            <a:picLocks noChangeAspect="1"/>
          </p:cNvPicPr>
          <p:nvPr/>
        </p:nvPicPr>
        <p:blipFill>
          <a:blip r:embed="rId2">
            <a:extLst/>
          </a:blip>
          <a:stretch>
            <a:fillRect/>
          </a:stretch>
        </p:blipFill>
        <p:spPr>
          <a:xfrm>
            <a:off x="3322332" y="3676377"/>
            <a:ext cx="5905501" cy="12701"/>
          </a:xfrm>
          <a:prstGeom prst="rect">
            <a:avLst/>
          </a:prstGeom>
          <a:ln w="12700">
            <a:miter lim="400000"/>
          </a:ln>
        </p:spPr>
      </p:pic>
      <p:sp>
        <p:nvSpPr>
          <p:cNvPr id="592"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593" name="Zaključna razmatranja"/>
          <p:cNvSpPr txBox="1"/>
          <p:nvPr/>
        </p:nvSpPr>
        <p:spPr>
          <a:xfrm>
            <a:off x="713971" y="337422"/>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57200">
              <a:defRPr sz="3600">
                <a:solidFill>
                  <a:srgbClr val="009051"/>
                </a:solidFill>
              </a:defRPr>
            </a:lvl1pPr>
          </a:lstStyle>
          <a:p>
            <a:r>
              <a:t>Zaključna razmatranja</a:t>
            </a:r>
            <a:endParaRPr sz="120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regled sektora Agrobiznisa"/>
          <p:cNvSpPr txBox="1">
            <a:spLocks noGrp="1"/>
          </p:cNvSpPr>
          <p:nvPr>
            <p:ph type="title"/>
          </p:nvPr>
        </p:nvSpPr>
        <p:spPr>
          <a:xfrm>
            <a:off x="677333" y="172553"/>
            <a:ext cx="8596670" cy="1320801"/>
          </a:xfrm>
          <a:prstGeom prst="rect">
            <a:avLst/>
          </a:prstGeom>
        </p:spPr>
        <p:txBody>
          <a:bodyPr/>
          <a:lstStyle>
            <a:lvl1pPr>
              <a:defRPr>
                <a:solidFill>
                  <a:srgbClr val="009051"/>
                </a:solidFill>
              </a:defRPr>
            </a:lvl1pPr>
          </a:lstStyle>
          <a:p>
            <a:r>
              <a:t>Pregled sektora Agrobiznisa</a:t>
            </a:r>
          </a:p>
        </p:txBody>
      </p:sp>
      <p:sp>
        <p:nvSpPr>
          <p:cNvPr id="221" name="Od ostalih oblasti u sektoru Agrobiznisa posmatrano po broju zaposlenih lica značajano se izdvajaju (1) oblast trgovine na malo poljoprivrednim proizvodima i (2) proizvodnja hrane biljnog porekla.…"/>
          <p:cNvSpPr txBox="1">
            <a:spLocks noGrp="1"/>
          </p:cNvSpPr>
          <p:nvPr>
            <p:ph type="body" idx="1"/>
          </p:nvPr>
        </p:nvSpPr>
        <p:spPr>
          <a:xfrm>
            <a:off x="556559" y="1176340"/>
            <a:ext cx="8838218" cy="5190957"/>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algn="just"/>
            <a:r>
              <a:t>Od ostalih oblasti u sektoru Agrobiznisa posmatrano po broju zaposlenih lica značajano se izdvajaju (1) oblast trgovine na malo poljoprivrednim proizvodima i (2) proizvodnja hrane biljnog porekla.</a:t>
            </a:r>
          </a:p>
          <a:p>
            <a:pPr algn="just"/>
            <a:r>
              <a:t>U okviru ove dve oblasti zaposleno je okvirno 55.000 odnosno 45.500 lica, u oko 3.100 odnosno 4.100 preduzeća, respektivno. </a:t>
            </a:r>
          </a:p>
          <a:p>
            <a:pPr algn="just"/>
            <a:r>
              <a:t>U ove dve grupe je zaposleno skoro 66% od ukupnog broja zaposlenih u sektoru Agrobiznisa. </a:t>
            </a:r>
          </a:p>
          <a:p>
            <a:pPr algn="just"/>
            <a:r>
              <a:t>Ovako veliko učešće preduzeća iz pomenute delatnosti posledica je činjenice da su u pitanju trgovinski lanci koji zapošljavaju veliki broj radnika za rad u njihovim maloprodajnim objektima (Aman, Univerexport, Gomex, Štampa sistem, Futura plus, itd.), dok u grupi proizvodnja hrane biljnog porekla se nalaze preduzeća koja po karakteristikama svoje delatnosti zapošljavaju veći broj radnika u proizvodnji (Soko Štark, Swisslion, Sunoko, Pionir, Bambi, Nektar, Dijamant, i sl.). </a:t>
            </a:r>
          </a:p>
        </p:txBody>
      </p:sp>
      <p:sp>
        <p:nvSpPr>
          <p:cNvPr id="222"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223"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24"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25"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26"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regled sektora Agrobiznisa"/>
          <p:cNvSpPr txBox="1">
            <a:spLocks noGrp="1"/>
          </p:cNvSpPr>
          <p:nvPr>
            <p:ph type="title"/>
          </p:nvPr>
        </p:nvSpPr>
        <p:spPr>
          <a:xfrm>
            <a:off x="677333" y="172553"/>
            <a:ext cx="8596670" cy="1320801"/>
          </a:xfrm>
          <a:prstGeom prst="rect">
            <a:avLst/>
          </a:prstGeom>
        </p:spPr>
        <p:txBody>
          <a:bodyPr/>
          <a:lstStyle>
            <a:lvl1pPr>
              <a:defRPr>
                <a:solidFill>
                  <a:srgbClr val="009051"/>
                </a:solidFill>
              </a:defRPr>
            </a:lvl1pPr>
          </a:lstStyle>
          <a:p>
            <a:r>
              <a:t>Pregled sektora Agrobiznisa</a:t>
            </a:r>
          </a:p>
        </p:txBody>
      </p:sp>
      <p:sp>
        <p:nvSpPr>
          <p:cNvPr id="229" name="Od ostalih oblasti u sektoru Agrobiznisa posmatrano po broju zaposlenih lica značajano se izdvajaju (1) oblast trgovine na malo poljoprivrednim proizvodima i (2) proizvodnja hrane biljnog porekla.…"/>
          <p:cNvSpPr txBox="1">
            <a:spLocks noGrp="1"/>
          </p:cNvSpPr>
          <p:nvPr>
            <p:ph type="body" idx="1"/>
          </p:nvPr>
        </p:nvSpPr>
        <p:spPr>
          <a:xfrm>
            <a:off x="556559" y="1176340"/>
            <a:ext cx="8838218" cy="5190958"/>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algn="just"/>
            <a:r>
              <a:t>Od ostalih oblasti u sektoru Agrobiznisa posmatrano po broju zaposlenih lica značajano se izdvajaju (1) oblast trgovine na malo poljoprivrednim proizvodima i (2) proizvodnja hrane biljnog porekla.</a:t>
            </a:r>
          </a:p>
          <a:p>
            <a:pPr algn="just"/>
            <a:r>
              <a:t>U okviru ove dve oblasti zaposleno je okvirno 55.000 odnosno 45.500 lica, u oko 3.100 odnosno 4.100 preduzeća, respektivno. </a:t>
            </a:r>
          </a:p>
          <a:p>
            <a:pPr algn="just"/>
            <a:r>
              <a:t>U ove dve grupe je zaposleno skoro 66% od ukupnog broja zaposlenih u sektoru Agrobiznisa. </a:t>
            </a:r>
          </a:p>
          <a:p>
            <a:pPr algn="just"/>
            <a:r>
              <a:t>Ovako veliko učešće preduzeća iz pomenute delatnosti posledica je činjenice da su u pitanju trgovinski lanci koji zapošljavaju veliki broj radnika za rad u njihovim maloprodajnim objektima (Aman, Univerexport, Gomex, Štampa sistem, Futura plus, itd.), dok u grupi proizvodnja hrane biljnog porekla se nalaze preduzeća koja po karakteristikama svoje delatnosti zapošljavaju veći broj radnika u proizvodnji (Soko Štark, Swisslion, Sunoko, Pionir, Bambi, Nektar, Dijamant, i sl.). </a:t>
            </a:r>
          </a:p>
        </p:txBody>
      </p:sp>
      <p:sp>
        <p:nvSpPr>
          <p:cNvPr id="230"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231"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32"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33"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34"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regled sektora Agrobiznisa"/>
          <p:cNvSpPr txBox="1">
            <a:spLocks noGrp="1"/>
          </p:cNvSpPr>
          <p:nvPr>
            <p:ph type="title"/>
          </p:nvPr>
        </p:nvSpPr>
        <p:spPr>
          <a:xfrm>
            <a:off x="677333" y="172553"/>
            <a:ext cx="8596670" cy="1320801"/>
          </a:xfrm>
          <a:prstGeom prst="rect">
            <a:avLst/>
          </a:prstGeom>
        </p:spPr>
        <p:txBody>
          <a:bodyPr/>
          <a:lstStyle>
            <a:lvl1pPr>
              <a:defRPr>
                <a:solidFill>
                  <a:srgbClr val="009051"/>
                </a:solidFill>
              </a:defRPr>
            </a:lvl1pPr>
          </a:lstStyle>
          <a:p>
            <a:r>
              <a:t>Pregled sektora Agrobiznisa</a:t>
            </a:r>
          </a:p>
        </p:txBody>
      </p:sp>
      <p:sp>
        <p:nvSpPr>
          <p:cNvPr id="245" name="Ukoliko se posmatra profitabilnost aktivnih privrednih subjekata u sektoru Agrobiznisa prema kategorijama na kraju 2017. godine uočava se da je od ukupnog broja preduzeća njih oko 6.900 ostvarilo dobitak.…"/>
          <p:cNvSpPr txBox="1">
            <a:spLocks noGrp="1"/>
          </p:cNvSpPr>
          <p:nvPr>
            <p:ph type="body" idx="1"/>
          </p:nvPr>
        </p:nvSpPr>
        <p:spPr>
          <a:xfrm>
            <a:off x="556559" y="1176340"/>
            <a:ext cx="8838218" cy="5497319"/>
          </a:xfrm>
          <a:prstGeom prst="rect">
            <a:avLst/>
          </a:prstGeom>
        </p:spPr>
        <p:txBody>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algn="just"/>
            <a:r>
              <a:t>Ukoliko se posmatra profitabilnost aktivnih privrednih subjekata u sektoru Agrobiznisa prema kategorijama na kraju 2017. godine uočava se da je od ukupnog broja preduzeća njih oko 6.900 ostvarilo dobitak.</a:t>
            </a:r>
          </a:p>
          <a:p>
            <a:pPr algn="just"/>
            <a:r>
              <a:t>Najveći neto dobitak od 17,34 milijarde dinara na nivou grupe ostvaren je u oblasti proizvodnje hrane biljnog porekla, a potom slede proizvodnja hrane životinjskog porekla sa ostvarenom neto dobiti od 7,80 milijardi dinara i oblast gajenja biljaka sa ostvarenom neto dobiti od 9,52 milijarde dinara. </a:t>
            </a:r>
          </a:p>
          <a:p>
            <a:pPr algn="just"/>
            <a:r>
              <a:t>Najveći neto gubitak od -1,66 milijardi dinara ostvaren je u oblasti uslužnih delatnosti u poljoprivredi, dok je nešto manji neto gubitak od -1,48 milijardi dinare ostvaren u oblasti trgovine na malo kao i u segmentu uzgoja životinja gde neto gubitak iznosi -1,34 milijarde dinara. </a:t>
            </a:r>
          </a:p>
        </p:txBody>
      </p:sp>
      <p:sp>
        <p:nvSpPr>
          <p:cNvPr id="246"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247"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48"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49"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50"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ržište rada u sektoru Agrobiznisa: CROSO podaci"/>
          <p:cNvSpPr txBox="1">
            <a:spLocks noGrp="1"/>
          </p:cNvSpPr>
          <p:nvPr>
            <p:ph type="title"/>
          </p:nvPr>
        </p:nvSpPr>
        <p:spPr>
          <a:xfrm>
            <a:off x="677333" y="172553"/>
            <a:ext cx="8672998" cy="913329"/>
          </a:xfrm>
          <a:prstGeom prst="rect">
            <a:avLst/>
          </a:prstGeom>
        </p:spPr>
        <p:txBody>
          <a:bodyPr>
            <a:normAutofit fontScale="90000"/>
          </a:bodyPr>
          <a:lstStyle>
            <a:lvl1pPr defTabSz="388620">
              <a:defRPr sz="3060">
                <a:solidFill>
                  <a:srgbClr val="009051"/>
                </a:solidFill>
              </a:defRPr>
            </a:lvl1pPr>
          </a:lstStyle>
          <a:p>
            <a:r>
              <a:t>Tržište rada u sektoru Agrobiznisa: CROSO podaci</a:t>
            </a:r>
          </a:p>
        </p:txBody>
      </p:sp>
      <p:sp>
        <p:nvSpPr>
          <p:cNvPr id="253" name="U 2018. godini broj novozaposlenih radnika jednom evidentiranih povećan je za 13% u odnosu na prethodnu godinu, dok je prema ukupnom broju evidencija rast iznosio 4%.…"/>
          <p:cNvSpPr txBox="1">
            <a:spLocks noGrp="1"/>
          </p:cNvSpPr>
          <p:nvPr>
            <p:ph type="body" idx="1"/>
          </p:nvPr>
        </p:nvSpPr>
        <p:spPr>
          <a:xfrm>
            <a:off x="345086" y="809786"/>
            <a:ext cx="8838217" cy="5497319"/>
          </a:xfrm>
          <a:prstGeom prst="rect">
            <a:avLst/>
          </a:prstGeom>
        </p:spPr>
        <p:txBody>
          <a:bodyPr>
            <a:normAutofit lnSpcReduction="10000"/>
          </a:bodyPr>
          <a:lstStyle/>
          <a:p>
            <a:pPr marL="0" indent="0">
              <a:spcBef>
                <a:spcPts val="1200"/>
              </a:spcBef>
              <a:buClrTx/>
              <a:buSzTx/>
              <a:buNone/>
              <a:defRPr sz="1466">
                <a:solidFill>
                  <a:srgbClr val="000000"/>
                </a:solidFill>
                <a:latin typeface="Times New Roman"/>
                <a:ea typeface="Times New Roman"/>
                <a:cs typeface="Times New Roman"/>
                <a:sym typeface="Times New Roman"/>
              </a:defRPr>
            </a:pPr>
            <a:endParaRPr sz="1200">
              <a:latin typeface="Times Roman"/>
              <a:ea typeface="Times Roman"/>
              <a:cs typeface="Times Roman"/>
              <a:sym typeface="Times Roman"/>
            </a:endParaRPr>
          </a:p>
          <a:p>
            <a:pPr algn="just"/>
            <a:r>
              <a:t>U 2018. godini broj novozaposlenih radnika jednom evidentiranih povećan je za 13% u odnosu na prethodnu godinu, dok je prema ukupnom broju evidencija rast iznosio 4%. </a:t>
            </a:r>
          </a:p>
          <a:p>
            <a:pPr algn="just"/>
            <a:r>
              <a:t>Posmatrano prema nivou obrazovanja oko 95% novozaposenih radnika angažovano je na poslovima koji podrazumevaju prva četiri nivo kvalifikacija.</a:t>
            </a:r>
          </a:p>
          <a:p>
            <a:pPr algn="just"/>
            <a:r>
              <a:t>Relativno primetan rast novozaposlenosti 15% zabeležen je na poslovima sa sedmim nivoom kvalifikacija u 2018. godini, ali je učešće ovih poslova na nivou sektora relativno malo tako da ovi novozaposleni predstavljaju tek 3% novozaposlenih u Agrobiznisu.</a:t>
            </a:r>
          </a:p>
          <a:p>
            <a:pPr algn="just"/>
            <a:r>
              <a:t>Prvi podatak predstavlja broj radnika za koje je u toku posmatrane godine u CROSO bazi izvršena maksimalno jedna evidencija o uspostavljanju radnog odnosa kod nekog od preduzeća iz sektora, dok drugi podatak predstavlja ukupan broj evidencija u CROSO bazi o uspostavljanju radnog odnosa u posmatranim preduzećima. </a:t>
            </a:r>
          </a:p>
          <a:p>
            <a:pPr algn="just"/>
            <a:r>
              <a:t>Usled toga podatak o broju novozaposlenih radnika jednom i ukupno predstavljaju donju i gornju granicu nove tražnje za radnicima u okviru sektora Agrobiznisa. </a:t>
            </a:r>
          </a:p>
        </p:txBody>
      </p:sp>
      <p:sp>
        <p:nvSpPr>
          <p:cNvPr id="254"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255"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56"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57"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58"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Ukupan broj zaposlenih u sektoru Agrobiznisa u 2018. godini prema podacima CROSO-a iznosio je oko 204.000.…"/>
          <p:cNvSpPr txBox="1">
            <a:spLocks noGrp="1"/>
          </p:cNvSpPr>
          <p:nvPr>
            <p:ph type="body" idx="1"/>
          </p:nvPr>
        </p:nvSpPr>
        <p:spPr>
          <a:xfrm>
            <a:off x="365137" y="1119318"/>
            <a:ext cx="9475062" cy="5933208"/>
          </a:xfrm>
          <a:prstGeom prst="rect">
            <a:avLst/>
          </a:prstGeom>
        </p:spPr>
        <p:txBody>
          <a:bodyPr/>
          <a:lstStyle/>
          <a:p>
            <a:pPr algn="just"/>
            <a:r>
              <a:t>Ukupan broj zaposlenih u sektoru Agrobiznisa u 2018. godini prema podacima CROSO-a iznosio je oko 204.000. </a:t>
            </a:r>
          </a:p>
          <a:p>
            <a:pPr algn="just"/>
            <a:r>
              <a:t>Oko 40% je zaposleno u (1) oblasti trgovine na malo poljoprivrednim proizvodima, (2) oko 30% u oblasti proizvodnje hrane biljnog porekla, (3) oko 11% u oblasti proizvodnje hrane životinjskog porekla, (4) oko 9% u oblasti gajenja biljaka, dok je u (5) ostalim oblastima agrobiznisa zaposleno po manje od 5% ukupnog broja radnika u ovom sektoru. </a:t>
            </a:r>
            <a:endParaRPr sz="1200">
              <a:latin typeface="Times Roman"/>
              <a:ea typeface="Times Roman"/>
              <a:cs typeface="Times Roman"/>
              <a:sym typeface="Times Roman"/>
            </a:endParaRPr>
          </a:p>
          <a:p>
            <a:pPr algn="just"/>
            <a:r>
              <a:t>U starosnoj strukturi dominiraju zaposleni starosti 30-54 godine sa učešćem od 71% u ukupnom broju radnika. </a:t>
            </a:r>
          </a:p>
          <a:p>
            <a:pPr algn="just"/>
            <a:r>
              <a:t>Broj zaposlenih sa više od 60 godina starosti, koji u narednom periodu od oko pet godina predstavljaju prirodan odliv iz sektora, iznosi oko 6.300, što predstavlja 3,1% svih zaposlenih u sektoru Agrobiznisa, i učešće ove kategorije zaposlenih sa više od 60 godina starosti je najveće u oblasti ribarstva (9,7%). </a:t>
            </a:r>
          </a:p>
          <a:p>
            <a:pPr algn="just"/>
            <a:r>
              <a:t>Sa druge strane, nešto povoljnija starosna struktura, sa iznadprosečnim učešćem zaposlenih starosti ispod 30 godina, karakteristična je za oblasti trgovine na malo poljoprivrednim proizvodima i mešovite proizvodnje. </a:t>
            </a:r>
          </a:p>
        </p:txBody>
      </p:sp>
      <p:sp>
        <p:nvSpPr>
          <p:cNvPr id="261" name="Slide Number"/>
          <p:cNvSpPr txBox="1">
            <a:spLocks noGrp="1"/>
          </p:cNvSpPr>
          <p:nvPr>
            <p:ph type="sldNum" sz="quarter" idx="2"/>
          </p:nvPr>
        </p:nvSpPr>
        <p:spPr>
          <a:xfrm>
            <a:off x="9049981" y="6114704"/>
            <a:ext cx="22402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262" name="page13image48609152.png" descr="page13image48609152.png"/>
          <p:cNvPicPr>
            <a:picLocks noChangeAspect="1"/>
          </p:cNvPicPr>
          <p:nvPr/>
        </p:nvPicPr>
        <p:blipFill>
          <a:blip r:embed="rId2">
            <a:extLst/>
          </a:blip>
          <a:stretch>
            <a:fillRect/>
          </a:stretch>
        </p:blipFill>
        <p:spPr>
          <a:xfrm>
            <a:off x="2149918" y="3096476"/>
            <a:ext cx="5905501" cy="12701"/>
          </a:xfrm>
          <a:prstGeom prst="rect">
            <a:avLst/>
          </a:prstGeom>
          <a:ln w="12700">
            <a:miter lim="400000"/>
          </a:ln>
        </p:spPr>
      </p:pic>
      <p:sp>
        <p:nvSpPr>
          <p:cNvPr id="263" name="Text"/>
          <p:cNvSpPr txBox="1"/>
          <p:nvPr/>
        </p:nvSpPr>
        <p:spPr>
          <a:xfrm>
            <a:off x="2149918" y="3096476"/>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pic>
        <p:nvPicPr>
          <p:cNvPr id="264" name="page13image48609152.png" descr="page13image48609152.png"/>
          <p:cNvPicPr>
            <a:picLocks noChangeAspect="1"/>
          </p:cNvPicPr>
          <p:nvPr/>
        </p:nvPicPr>
        <p:blipFill>
          <a:blip r:embed="rId2">
            <a:extLst/>
          </a:blip>
          <a:stretch>
            <a:fillRect/>
          </a:stretch>
        </p:blipFill>
        <p:spPr>
          <a:xfrm>
            <a:off x="3298330" y="4079571"/>
            <a:ext cx="5905501" cy="12701"/>
          </a:xfrm>
          <a:prstGeom prst="rect">
            <a:avLst/>
          </a:prstGeom>
          <a:ln w="12700">
            <a:miter lim="400000"/>
          </a:ln>
        </p:spPr>
      </p:pic>
      <p:sp>
        <p:nvSpPr>
          <p:cNvPr id="265" name="Text"/>
          <p:cNvSpPr txBox="1"/>
          <p:nvPr/>
        </p:nvSpPr>
        <p:spPr>
          <a:xfrm>
            <a:off x="3298330" y="4079571"/>
            <a:ext cx="14224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defRPr sz="1200">
                <a:latin typeface="Times Roman"/>
                <a:ea typeface="Times Roman"/>
                <a:cs typeface="Times Roman"/>
                <a:sym typeface="Times Roman"/>
              </a:defRPr>
            </a:lvl1pPr>
          </a:lstStyle>
          <a:p>
            <a:r>
              <a:t> </a:t>
            </a:r>
          </a:p>
        </p:txBody>
      </p:sp>
      <p:sp>
        <p:nvSpPr>
          <p:cNvPr id="266" name="Tržište rada u sektoru Agrobiznisa: CROSO podaci"/>
          <p:cNvSpPr txBox="1"/>
          <p:nvPr/>
        </p:nvSpPr>
        <p:spPr>
          <a:xfrm>
            <a:off x="639169" y="369929"/>
            <a:ext cx="8672998" cy="913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388620">
              <a:defRPr sz="3060">
                <a:solidFill>
                  <a:srgbClr val="009051"/>
                </a:solidFill>
              </a:defRPr>
            </a:lvl1pPr>
          </a:lstStyle>
          <a:p>
            <a:r>
              <a:t>Tržište rada u sektoru Agrobiznisa: CROSO podaci</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Facet">
  <a:themeElements>
    <a:clrScheme name="Facet">
      <a:dk1>
        <a:srgbClr val="000000"/>
      </a:dk1>
      <a:lt1>
        <a:srgbClr val="FFFFFF"/>
      </a:lt1>
      <a:dk2>
        <a:srgbClr val="A7A7A7"/>
      </a:dk2>
      <a:lt2>
        <a:srgbClr val="535353"/>
      </a:lt2>
      <a:accent1>
        <a:srgbClr val="5FCBEF"/>
      </a:accent1>
      <a:accent2>
        <a:srgbClr val="2E83C3"/>
      </a:accent2>
      <a:accent3>
        <a:srgbClr val="42D0A2"/>
      </a:accent3>
      <a:accent4>
        <a:srgbClr val="2E946B"/>
      </a:accent4>
      <a:accent5>
        <a:srgbClr val="42B051"/>
      </a:accent5>
      <a:accent6>
        <a:srgbClr val="96D141"/>
      </a:accent6>
      <a:hlink>
        <a:srgbClr val="0000FF"/>
      </a:hlink>
      <a:folHlink>
        <a:srgbClr val="FF00FF"/>
      </a:folHlink>
    </a:clrScheme>
    <a:fontScheme name="Facet">
      <a:majorFont>
        <a:latin typeface="Helvetica"/>
        <a:ea typeface="Helvetica"/>
        <a:cs typeface="Helvetica"/>
      </a:majorFont>
      <a:minorFont>
        <a:latin typeface="Calibri"/>
        <a:ea typeface="Calibri"/>
        <a:cs typeface="Calibri"/>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A7A7A7"/>
      </a:dk2>
      <a:lt2>
        <a:srgbClr val="535353"/>
      </a:lt2>
      <a:accent1>
        <a:srgbClr val="5FCBEF"/>
      </a:accent1>
      <a:accent2>
        <a:srgbClr val="2E83C3"/>
      </a:accent2>
      <a:accent3>
        <a:srgbClr val="42D0A2"/>
      </a:accent3>
      <a:accent4>
        <a:srgbClr val="2E946B"/>
      </a:accent4>
      <a:accent5>
        <a:srgbClr val="42B051"/>
      </a:accent5>
      <a:accent6>
        <a:srgbClr val="96D141"/>
      </a:accent6>
      <a:hlink>
        <a:srgbClr val="0000FF"/>
      </a:hlink>
      <a:folHlink>
        <a:srgbClr val="FF00FF"/>
      </a:folHlink>
    </a:clrScheme>
    <a:fontScheme name="Facet">
      <a:majorFont>
        <a:latin typeface="Helvetica"/>
        <a:ea typeface="Helvetica"/>
        <a:cs typeface="Helvetica"/>
      </a:majorFont>
      <a:minorFont>
        <a:latin typeface="Calibri"/>
        <a:ea typeface="Calibri"/>
        <a:cs typeface="Calibri"/>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294</TotalTime>
  <Words>4663</Words>
  <Application>Microsoft Office PowerPoint</Application>
  <PresentationFormat>Custom</PresentationFormat>
  <Paragraphs>329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Facet</vt:lpstr>
      <vt:lpstr>     ANALIZA PERSPEKSTIVNIH ZANIMANJA U SEKTORU AGROBIZNISA  Fondacija za razvoj ekonomske nauke    </vt:lpstr>
      <vt:lpstr>Uvodna razmatranja</vt:lpstr>
      <vt:lpstr>Pregled sektora Agrobiznisa</vt:lpstr>
      <vt:lpstr>Pregled sektora Agrobiznisa</vt:lpstr>
      <vt:lpstr>Pregled sektora Agrobiznisa</vt:lpstr>
      <vt:lpstr>Pregled sektora Agrobiznisa</vt:lpstr>
      <vt:lpstr>Pregled sektora Agrobiznisa</vt:lpstr>
      <vt:lpstr>Tržište rada u sektoru Agrobiznisa: CROSO podaci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ANALIZA PERSPEKSTIVNIH ZANIMANJA U SEKTORU AGROBIZNISA  Fondacija za razvoj ekonomske nauke    </dc:title>
  <dc:creator>Bojana</dc:creator>
  <cp:lastModifiedBy>Bojana</cp:lastModifiedBy>
  <cp:revision>6</cp:revision>
  <dcterms:modified xsi:type="dcterms:W3CDTF">2020-12-16T20:55:44Z</dcterms:modified>
</cp:coreProperties>
</file>