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6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4BF398-3433-46CF-B810-A43C94D3CA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CA9C84A-2A72-43CE-88FC-82CA4B8050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9C8C799-577A-42F8-8ABF-253BE6FF4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2FF8E-A78E-4B49-BE08-6DA5807FA050}" type="datetimeFigureOut">
              <a:rPr lang="en-GB" smtClean="0"/>
              <a:t>23/12/2019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A41874A-07E8-4BE7-A6FB-602F215A9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A3C8E02-CDE8-43AF-8242-9CCF91E22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A5E5-B7A5-4820-A0D2-A1AB844300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2462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452A52-745E-4F8F-9F88-6060986E7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C16AF31-0488-4BAC-B933-B2C7AD1586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1A16E1C-02B1-4261-9E1B-5C87E76F6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2FF8E-A78E-4B49-BE08-6DA5807FA050}" type="datetimeFigureOut">
              <a:rPr lang="en-GB" smtClean="0"/>
              <a:t>23/12/2019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3E8A9CF-26EA-494F-9464-CCF7C4CC4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FB15EB3-4DB9-40CF-B86C-2DA509FF8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A5E5-B7A5-4820-A0D2-A1AB844300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54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4F9DE07-3B8F-4FCB-87CF-C65378CAE7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2DDD9D9-FD96-4692-8D9E-04083C1DA2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A5804E9-F448-493C-BC90-7928FFA30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2FF8E-A78E-4B49-BE08-6DA5807FA050}" type="datetimeFigureOut">
              <a:rPr lang="en-GB" smtClean="0"/>
              <a:t>23/12/2019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65363A6-19B3-478F-9501-305FECD52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A8F5F60-2AFB-4083-AE39-F67D03B9D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A5E5-B7A5-4820-A0D2-A1AB844300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1579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D30795-BC0E-4923-83FE-41DF81939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A27559A-7668-46CD-96FF-3D3AB9F29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EB4E110-BB2E-4EF8-815D-5765BA9E0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2FF8E-A78E-4B49-BE08-6DA5807FA050}" type="datetimeFigureOut">
              <a:rPr lang="en-GB" smtClean="0"/>
              <a:t>23/12/2019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D3FA426-A301-4F60-BFED-4EEAFB999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EEAABAD-F184-47D4-A864-61422329E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A5E5-B7A5-4820-A0D2-A1AB844300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349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090B06-B1B7-47EF-89DA-0238DB15C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EAA0EC9-5AD6-4D99-9971-A216159F8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E3436D4-D214-4569-A8EF-4D26CF43A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2FF8E-A78E-4B49-BE08-6DA5807FA050}" type="datetimeFigureOut">
              <a:rPr lang="en-GB" smtClean="0"/>
              <a:t>23/12/2019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9FBEA0F-7C4F-4C07-A65A-7583861D1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EEAD956-E417-42BD-97E0-5A29A9258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A5E5-B7A5-4820-A0D2-A1AB844300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031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B647F3-728D-467C-B0A2-80E1336E6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7C72F49-3A34-4BA4-A6E1-63368C9A06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08B752D-9338-4E37-AB13-8EEA6C6B82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9C2111B-311B-4818-9A60-F7E59D938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2FF8E-A78E-4B49-BE08-6DA5807FA050}" type="datetimeFigureOut">
              <a:rPr lang="en-GB" smtClean="0"/>
              <a:t>23/12/2019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45F6B3F-0FAD-47BA-9634-36BD1A79D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31E87ED-74FA-406A-87A1-73FC1053A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A5E5-B7A5-4820-A0D2-A1AB844300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600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2E74BE-71C9-4989-8435-B5F26CF41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75DDBAB-6CEA-4935-8BE2-6715303E0F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2D238FE-C047-4983-A59F-A5FA6468F0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E0647E3-2852-4FDD-88EF-B8B2704B72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E811BD1-BE19-4A5E-90C1-482D48A08B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AD843CF-12D4-469B-BD01-EB98A38FD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2FF8E-A78E-4B49-BE08-6DA5807FA050}" type="datetimeFigureOut">
              <a:rPr lang="en-GB" smtClean="0"/>
              <a:t>23/12/2019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9D3B275E-DD82-49CC-8A78-312DF54AB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7173905-02F4-474D-8D56-4056C3A5D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A5E5-B7A5-4820-A0D2-A1AB844300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1470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7DACE7-F786-4583-B58F-F327E67F6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65E0133-5210-4D57-9FCC-A557452B8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2FF8E-A78E-4B49-BE08-6DA5807FA050}" type="datetimeFigureOut">
              <a:rPr lang="en-GB" smtClean="0"/>
              <a:t>23/12/2019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C8DF4F6-7DA3-4FBB-967F-F3C331D4A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D17E9DE-5D4B-411D-A061-1C95374E6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A5E5-B7A5-4820-A0D2-A1AB844300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776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BAA6D17-6772-46D2-8BAC-C5BC48B77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2FF8E-A78E-4B49-BE08-6DA5807FA050}" type="datetimeFigureOut">
              <a:rPr lang="en-GB" smtClean="0"/>
              <a:t>23/12/2019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2C23568-F9CB-4DED-8E24-1AFD1B5B7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7050EC4-0B1F-4287-AAFF-940B220F0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A5E5-B7A5-4820-A0D2-A1AB844300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956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C6DC5E-8064-4EC0-BD01-25BEC9EBA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7FB8E99-EF09-4504-A1E4-6C28FB5AE9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D9764DB-C914-4DA5-84D0-3236DAC3CB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03EE5F6-2426-4835-9DE9-FE09648A2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2FF8E-A78E-4B49-BE08-6DA5807FA050}" type="datetimeFigureOut">
              <a:rPr lang="en-GB" smtClean="0"/>
              <a:t>23/12/2019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F17E53C-7AE3-4325-92EB-290B79F15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5FA01D3-8659-445E-B321-68321DE90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A5E5-B7A5-4820-A0D2-A1AB844300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5327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8E98AA-AC73-4B63-AEFD-62B0F354E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48AB224-C887-4072-8C2F-E2134961F0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A9E32E7-0935-4917-904D-7226E9121D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6E4589C-892E-4FD9-89D6-470B60090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2FF8E-A78E-4B49-BE08-6DA5807FA050}" type="datetimeFigureOut">
              <a:rPr lang="en-GB" smtClean="0"/>
              <a:t>23/12/2019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FD7E8FD-4F06-4B04-B354-0146C88A5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7E87B3F-4E70-469A-A837-D9E7C2C9F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A5E5-B7A5-4820-A0D2-A1AB844300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446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10156B3-A32F-4D24-A7EC-9EE2A9B2A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A1586A9-D669-446C-B7A9-F14E885E0F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3610F79-008E-47FD-B89D-3297480893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2FF8E-A78E-4B49-BE08-6DA5807FA050}" type="datetimeFigureOut">
              <a:rPr lang="en-GB" smtClean="0"/>
              <a:t>23/12/2019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FCA0C7A-366C-47C3-8C89-00A09B0E98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E57B57E-7CD2-4F69-A49F-B95CBC0F30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5A5E5-B7A5-4820-A0D2-A1AB844300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/>
          <p:cNvSpPr txBox="1">
            <a:spLocks/>
          </p:cNvSpPr>
          <p:nvPr/>
        </p:nvSpPr>
        <p:spPr>
          <a:xfrm>
            <a:off x="838200" y="365125"/>
            <a:ext cx="10515600" cy="94551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000"/>
              </a:spcBef>
            </a:pPr>
            <a:r>
              <a:rPr lang="sl-SI" sz="2400" b="1" i="1" dirty="0">
                <a:latin typeface="+mn-lt"/>
              </a:rPr>
              <a:t>RAZVOJ INTEGRISANOG NACIONALNOG SISTEMA KVALIFIKACIJA </a:t>
            </a:r>
            <a:br>
              <a:rPr lang="sl-SI" sz="2400" b="1" i="1" dirty="0">
                <a:latin typeface="+mn-lt"/>
              </a:rPr>
            </a:br>
            <a:r>
              <a:rPr lang="sl-SI" sz="2400" b="1" i="1" dirty="0">
                <a:latin typeface="+mn-lt"/>
              </a:rPr>
              <a:t>U REPUBLICI SRBIJI</a:t>
            </a:r>
            <a:r>
              <a:rPr lang="sl-SI" sz="2400" i="1" dirty="0"/>
              <a:t/>
            </a:r>
            <a:br>
              <a:rPr lang="sl-SI" sz="2400" i="1" dirty="0"/>
            </a:br>
            <a:r>
              <a:rPr lang="ro-RO" sz="2000" b="1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EuropeAid/138043/IH/SER/RS </a:t>
            </a:r>
          </a:p>
        </p:txBody>
      </p:sp>
      <p:sp>
        <p:nvSpPr>
          <p:cNvPr id="5" name="Označba mesta vsebine 2"/>
          <p:cNvSpPr txBox="1">
            <a:spLocks/>
          </p:cNvSpPr>
          <p:nvPr/>
        </p:nvSpPr>
        <p:spPr>
          <a:xfrm>
            <a:off x="838200" y="1441174"/>
            <a:ext cx="10515600" cy="47357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l-SI" sz="3200" dirty="0"/>
          </a:p>
          <a:p>
            <a:r>
              <a:rPr lang="sl-SI" sz="2800" dirty="0"/>
              <a:t>NACIONALNA KONFERENC</a:t>
            </a:r>
            <a:r>
              <a:rPr lang="en-GB" sz="2800" dirty="0"/>
              <a:t>IJA</a:t>
            </a:r>
            <a:endParaRPr lang="sl-SI" sz="2800" dirty="0"/>
          </a:p>
          <a:p>
            <a:r>
              <a:rPr lang="sl-SI" sz="3200" b="1" i="1" dirty="0">
                <a:solidFill>
                  <a:schemeClr val="accent5">
                    <a:lumMod val="50000"/>
                  </a:schemeClr>
                </a:solidFill>
              </a:rPr>
              <a:t>„</a:t>
            </a:r>
            <a:r>
              <a:rPr lang="sl-SI" sz="3600" b="1" i="1" dirty="0">
                <a:solidFill>
                  <a:schemeClr val="accent5">
                    <a:lumMod val="50000"/>
                  </a:schemeClr>
                </a:solidFill>
              </a:rPr>
              <a:t>NOK kao instrument za transparentnost i povezivanje sveta rada i sveta obrazovanja“</a:t>
            </a:r>
          </a:p>
          <a:p>
            <a:endParaRPr lang="sl-SI" b="1" i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l-SI" b="1" i="1" dirty="0"/>
              <a:t>Elido Bandelj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l-SI" sz="2000" b="1" i="1" dirty="0"/>
              <a:t>Vodja tima</a:t>
            </a:r>
            <a:r>
              <a:rPr lang="en-GB" sz="2000" b="1" i="1" dirty="0"/>
              <a:t> </a:t>
            </a:r>
            <a:r>
              <a:rPr lang="en-GB" sz="2000" b="1" i="1" dirty="0" err="1"/>
              <a:t>projekta</a:t>
            </a:r>
            <a:r>
              <a:rPr lang="en-GB" sz="2000" b="1" i="1" dirty="0"/>
              <a:t/>
            </a:r>
            <a:br>
              <a:rPr lang="en-GB" sz="2000" b="1" i="1" dirty="0"/>
            </a:br>
            <a:endParaRPr lang="sl-SI" sz="2000" b="1" i="1" dirty="0"/>
          </a:p>
          <a:p>
            <a:r>
              <a:rPr lang="sl-SI" b="1" i="1" dirty="0"/>
              <a:t>Beograd, 16. </a:t>
            </a:r>
            <a:r>
              <a:rPr lang="en-GB" b="1" i="1" dirty="0"/>
              <a:t>d</a:t>
            </a:r>
            <a:r>
              <a:rPr lang="sl-SI" b="1" i="1" dirty="0"/>
              <a:t>ecembar 2019</a:t>
            </a:r>
            <a:r>
              <a:rPr lang="en-GB" b="1" i="1" dirty="0"/>
              <a:t>.</a:t>
            </a:r>
            <a:endParaRPr lang="sl-SI" b="1" i="1" dirty="0"/>
          </a:p>
          <a:p>
            <a:endParaRPr lang="ro-RO" sz="4000" b="1" dirty="0"/>
          </a:p>
        </p:txBody>
      </p:sp>
    </p:spTree>
    <p:extLst>
      <p:ext uri="{BB962C8B-B14F-4D97-AF65-F5344CB8AC3E}">
        <p14:creationId xmlns:p14="http://schemas.microsoft.com/office/powerpoint/2010/main" val="40104083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Planirane aktivnosti u narednom periodu</a:t>
            </a:r>
            <a:endParaRPr lang="sr-Cyrl-RS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xmlns="" id="{A0B83A95-FC41-420B-9A87-2D8F30407E29}"/>
              </a:ext>
            </a:extLst>
          </p:cNvPr>
          <p:cNvSpPr txBox="1">
            <a:spLocks/>
          </p:cNvSpPr>
          <p:nvPr/>
        </p:nvSpPr>
        <p:spPr>
          <a:xfrm>
            <a:off x="838200" y="1332139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400"/>
              </a:spcBef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</a:pPr>
            <a:endParaRPr lang="sl-SI" dirty="0"/>
          </a:p>
          <a:p>
            <a:pPr algn="just">
              <a:spcBef>
                <a:spcPts val="1400"/>
              </a:spcBef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sl-SI" dirty="0"/>
              <a:t>Jačanje kapaciteta zaposlenih u Agenciji za kvalifikacije </a:t>
            </a:r>
          </a:p>
          <a:p>
            <a:pPr algn="just">
              <a:spcBef>
                <a:spcPts val="1400"/>
              </a:spcBef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sl-SI" dirty="0"/>
              <a:t>Obuke svih relevantnih tela za primenu razvijenih metodologija i alata</a:t>
            </a:r>
          </a:p>
          <a:p>
            <a:pPr algn="just">
              <a:spcBef>
                <a:spcPts val="1400"/>
              </a:spcBef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sl-SI" dirty="0"/>
              <a:t>Analiza socijalnog partnerstva i priprema modaliteta partnerstava</a:t>
            </a:r>
          </a:p>
          <a:p>
            <a:pPr algn="just">
              <a:spcBef>
                <a:spcPts val="1400"/>
              </a:spcBef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sl-SI" dirty="0"/>
              <a:t>Obuka za upotrebu Registra NOKS</a:t>
            </a:r>
          </a:p>
          <a:p>
            <a:pPr algn="just">
              <a:spcBef>
                <a:spcPts val="1400"/>
              </a:spcBef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sl-SI" dirty="0"/>
              <a:t>Pomoć sektorskim većima za razvoj 10 profila sektora </a:t>
            </a:r>
          </a:p>
          <a:p>
            <a:pPr algn="just">
              <a:spcBef>
                <a:spcPts val="1400"/>
              </a:spcBef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sl-SI" dirty="0"/>
              <a:t>Podrška Agenciji za kvalifikacije i obuka eksperata za razvoj 60 standarda kvalifikacija</a:t>
            </a:r>
          </a:p>
          <a:p>
            <a:pPr algn="just">
              <a:spcBef>
                <a:spcPts val="1400"/>
              </a:spcBef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</a:pPr>
            <a:endParaRPr lang="sl-SI" dirty="0"/>
          </a:p>
          <a:p>
            <a:pPr algn="just">
              <a:spcBef>
                <a:spcPts val="1400"/>
              </a:spcBef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</a:pPr>
            <a:endParaRPr lang="sl-SI" dirty="0"/>
          </a:p>
          <a:p>
            <a:pPr algn="just">
              <a:spcBef>
                <a:spcPts val="1400"/>
              </a:spcBef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5945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Planirane aktivnosti u narednom periodu</a:t>
            </a:r>
            <a:endParaRPr lang="sr-Cyrl-RS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xmlns="" id="{665E785D-52ED-4EE2-98FA-F919ED5F331E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400"/>
              </a:spcBef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</a:pPr>
            <a:endParaRPr lang="sl-SI" dirty="0"/>
          </a:p>
          <a:p>
            <a:pPr algn="just">
              <a:spcBef>
                <a:spcPts val="1400"/>
              </a:spcBef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sl-SI" dirty="0"/>
              <a:t>Revidirati koncept PPU</a:t>
            </a:r>
          </a:p>
          <a:p>
            <a:pPr algn="just">
              <a:spcBef>
                <a:spcPts val="1400"/>
              </a:spcBef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sl-SI" dirty="0"/>
              <a:t>Podrška pilotiranju sistema priznavanja prethodnog učenja</a:t>
            </a:r>
          </a:p>
          <a:p>
            <a:pPr algn="just">
              <a:spcBef>
                <a:spcPts val="1400"/>
              </a:spcBef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sl-SI" dirty="0"/>
              <a:t>Nacrt pravilnika  za primenu priznavanja prethodnog učenja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7331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6" b="6157"/>
          <a:stretch/>
        </p:blipFill>
        <p:spPr>
          <a:xfrm>
            <a:off x="1552630" y="178902"/>
            <a:ext cx="9146858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0550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3493" y="4564355"/>
            <a:ext cx="10409332" cy="907753"/>
          </a:xfrm>
        </p:spPr>
        <p:txBody>
          <a:bodyPr/>
          <a:lstStyle/>
          <a:p>
            <a:pPr algn="just"/>
            <a:r>
              <a:rPr lang="sr-Latn-RS" sz="2000" dirty="0">
                <a:solidFill>
                  <a:schemeClr val="tx1"/>
                </a:solidFill>
              </a:rPr>
              <a:t>Ova prezentacija napravljena je uz finansijsku pomoć Evropske unije</a:t>
            </a:r>
            <a:r>
              <a:rPr lang="sr-Cyrl-RS" sz="2000" dirty="0">
                <a:solidFill>
                  <a:schemeClr val="tx1"/>
                </a:solidFill>
              </a:rPr>
              <a:t>.</a:t>
            </a:r>
            <a:r>
              <a:rPr lang="sr-Latn-RS" sz="2000" dirty="0">
                <a:solidFill>
                  <a:schemeClr val="tx1"/>
                </a:solidFill>
              </a:rPr>
              <a:t> Za njenu sadržinu isključivo je odgovoran projekat</a:t>
            </a:r>
            <a:r>
              <a:rPr lang="sr-Cyrl-RS" sz="2000" dirty="0">
                <a:solidFill>
                  <a:schemeClr val="tx1"/>
                </a:solidFill>
              </a:rPr>
              <a:t> „</a:t>
            </a:r>
            <a:r>
              <a:rPr lang="sr-Latn-RS" sz="2000" dirty="0">
                <a:solidFill>
                  <a:schemeClr val="tx1"/>
                </a:solidFill>
              </a:rPr>
              <a:t>Razvoj integrisanog sistema nacionalnih kvalifikacija u Republici Srbiji</a:t>
            </a:r>
            <a:r>
              <a:rPr lang="sr-Cyrl-RS" sz="2000" dirty="0">
                <a:solidFill>
                  <a:schemeClr val="tx1"/>
                </a:solidFill>
              </a:rPr>
              <a:t>“ </a:t>
            </a:r>
            <a:r>
              <a:rPr lang="sr-Latn-RS" sz="2000" dirty="0">
                <a:solidFill>
                  <a:schemeClr val="tx1"/>
                </a:solidFill>
              </a:rPr>
              <a:t> i ta sadržina nužno ne izražava zvanične stavove Evropske unije.</a:t>
            </a:r>
            <a:r>
              <a:rPr lang="sr-Cyrl-RS" sz="20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168161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xmlns="" id="{204AF361-897B-4645-A0D8-30204087D031}"/>
              </a:ext>
            </a:extLst>
          </p:cNvPr>
          <p:cNvSpPr txBox="1">
            <a:spLocks/>
          </p:cNvSpPr>
          <p:nvPr/>
        </p:nvSpPr>
        <p:spPr>
          <a:xfrm>
            <a:off x="838200" y="1111243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sl-SI" dirty="0"/>
          </a:p>
          <a:p>
            <a:pPr marL="0" indent="0">
              <a:buFont typeface="Arial" panose="020B0604020202020204" pitchFamily="34" charset="0"/>
              <a:buNone/>
            </a:pPr>
            <a:endParaRPr lang="sl-SI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sl-SI" sz="4000" dirty="0"/>
              <a:t>Hvala!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sl-SI" sz="2000" dirty="0"/>
          </a:p>
          <a:p>
            <a:pPr marL="0" indent="0" algn="ctr">
              <a:buFont typeface="Arial" panose="020B0604020202020204" pitchFamily="34" charset="0"/>
              <a:buNone/>
            </a:pPr>
            <a:endParaRPr lang="sl-SI" sz="2000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sl-SI" sz="2000" dirty="0"/>
              <a:t>bandelj@ibf.be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348023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5320" y="365127"/>
            <a:ext cx="10515600" cy="1325563"/>
          </a:xfrm>
        </p:spPr>
        <p:txBody>
          <a:bodyPr/>
          <a:lstStyle/>
          <a:p>
            <a:r>
              <a:rPr lang="sr-Latn-RS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Cilj </a:t>
            </a:r>
            <a:r>
              <a:rPr lang="en-GB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p</a:t>
            </a:r>
            <a:r>
              <a:rPr lang="sr-Latn-RS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rojekta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xmlns="" id="{29171A4D-8552-43A9-9438-161070DF03D7}"/>
              </a:ext>
            </a:extLst>
          </p:cNvPr>
          <p:cNvSpPr txBox="1">
            <a:spLocks/>
          </p:cNvSpPr>
          <p:nvPr/>
        </p:nvSpPr>
        <p:spPr>
          <a:xfrm>
            <a:off x="666744" y="944217"/>
            <a:ext cx="10515600" cy="477554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Bef>
                <a:spcPts val="1800"/>
              </a:spcBef>
              <a:buFont typeface="Arial" panose="020B0604020202020204" pitchFamily="34" charset="0"/>
              <a:buNone/>
            </a:pPr>
            <a:endParaRPr lang="sr-Latn-RS" b="1" dirty="0"/>
          </a:p>
          <a:p>
            <a:pPr marL="0" indent="0" algn="just">
              <a:lnSpc>
                <a:spcPct val="110000"/>
              </a:lnSpc>
              <a:spcBef>
                <a:spcPts val="1800"/>
              </a:spcBef>
              <a:buFont typeface="Arial" panose="020B0604020202020204" pitchFamily="34" charset="0"/>
              <a:buNone/>
            </a:pPr>
            <a:r>
              <a:rPr lang="sr-Latn-RS" dirty="0"/>
              <a:t>Projekat pruža podršku reformama obrazovanja i obuke, kroz uspostavljanje NOKS-a, što će doprineti da se ponuda obuke iz oblasti obrazovanja uskladi sa potrebama tržišta rada. </a:t>
            </a:r>
          </a:p>
          <a:p>
            <a:pPr marL="0" indent="0" algn="just">
              <a:lnSpc>
                <a:spcPct val="110000"/>
              </a:lnSpc>
              <a:spcBef>
                <a:spcPts val="1800"/>
              </a:spcBef>
              <a:buFont typeface="Arial" panose="020B0604020202020204" pitchFamily="34" charset="0"/>
              <a:buNone/>
            </a:pPr>
            <a:r>
              <a:rPr lang="sr-Latn-RS" dirty="0"/>
              <a:t>Takvo usklađivanje obrazovanja i ponude u kombinaciji sa implementacijom sistema priznavanja prethodnog učenja pomoći će ekonomiji i pojedincu da može da dostigne potrebne kvalifikacije koje su priznate na tržištu rada.</a:t>
            </a:r>
          </a:p>
        </p:txBody>
      </p:sp>
    </p:spTree>
    <p:extLst>
      <p:ext uri="{BB962C8B-B14F-4D97-AF65-F5344CB8AC3E}">
        <p14:creationId xmlns:p14="http://schemas.microsoft.com/office/powerpoint/2010/main" val="3463362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Svrha projekta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xmlns="" id="{7E8E6B8C-8E7D-4FB7-97FD-14CA5803CC35}"/>
              </a:ext>
            </a:extLst>
          </p:cNvPr>
          <p:cNvSpPr txBox="1">
            <a:spLocks/>
          </p:cNvSpPr>
          <p:nvPr/>
        </p:nvSpPr>
        <p:spPr>
          <a:xfrm>
            <a:off x="838200" y="1106906"/>
            <a:ext cx="10515600" cy="473730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sr-Latn-RS" sz="3200" b="1" dirty="0"/>
          </a:p>
          <a:p>
            <a:pPr algn="just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sr-Latn-RS" dirty="0"/>
              <a:t>Uspostaviti funkcionalan sistem integrisanog nacionalnog okvira kvalifikacija (NOKS) koji će omogućiti fleksibilnu i adekvatnu kompetentnu radnu snagu</a:t>
            </a:r>
          </a:p>
          <a:p>
            <a:pPr algn="just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sr-Latn-RS" dirty="0"/>
              <a:t>Izgraditi potrebne metodologije i mehanizme koji će pomoći da se premosti jaz između ponude i potražnje na tržištu rada </a:t>
            </a:r>
          </a:p>
          <a:p>
            <a:pPr algn="just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sr-Latn-RS" dirty="0"/>
              <a:t>Pomoći sektoru obrazovanja i obuke u razumevanju potreba za obukama i odgovarajućeg načina na koji ih treba ispuniti </a:t>
            </a:r>
          </a:p>
          <a:p>
            <a:pPr algn="just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sr-Latn-RS" dirty="0"/>
              <a:t>Pomoći svetu rada da jasno artikuliše svoje potrebe </a:t>
            </a:r>
          </a:p>
          <a:p>
            <a:pPr algn="just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sr-Latn-RS" dirty="0"/>
              <a:t>Stimulisati njihovu saradnju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r-Latn-RS" dirty="0"/>
          </a:p>
          <a:p>
            <a:pPr marL="0" indent="0">
              <a:buFont typeface="Arial" panose="020B0604020202020204" pitchFamily="34" charset="0"/>
              <a:buNone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421024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Sinopsis projekta</a:t>
            </a:r>
          </a:p>
        </p:txBody>
      </p:sp>
      <p:sp>
        <p:nvSpPr>
          <p:cNvPr id="4" name="Označba mesta vsebine 2">
            <a:extLst>
              <a:ext uri="{FF2B5EF4-FFF2-40B4-BE49-F238E27FC236}">
                <a16:creationId xmlns:a16="http://schemas.microsoft.com/office/drawing/2014/main" xmlns="" id="{95E0F2F7-A8D1-4094-9F61-C3D1AFDE9147}"/>
              </a:ext>
            </a:extLst>
          </p:cNvPr>
          <p:cNvSpPr txBox="1">
            <a:spLocks/>
          </p:cNvSpPr>
          <p:nvPr/>
        </p:nvSpPr>
        <p:spPr>
          <a:xfrm>
            <a:off x="838201" y="1123123"/>
            <a:ext cx="10515599" cy="468133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sr-Latn-RS" b="1" dirty="0"/>
          </a:p>
          <a:p>
            <a:pPr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sr-Latn-RS" dirty="0"/>
              <a:t>Početna faza</a:t>
            </a:r>
          </a:p>
          <a:p>
            <a:pPr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sr-Latn-RS" dirty="0"/>
              <a:t>Faza implementacije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r-Latn-RS" dirty="0"/>
              <a:t>	</a:t>
            </a:r>
            <a:r>
              <a:rPr lang="sr-Latn-RS" b="1" dirty="0"/>
              <a:t>Rezultat 1. </a:t>
            </a:r>
            <a:r>
              <a:rPr lang="sr-Latn-RS" dirty="0"/>
              <a:t>Pružena podrška novoosnovanoj Agenciji za 	kvalifikacije </a:t>
            </a:r>
            <a:r>
              <a:rPr lang="sr-Latn-RS" dirty="0">
                <a:solidFill>
                  <a:srgbClr val="FF0000"/>
                </a:solidFill>
              </a:rPr>
              <a:t>	</a:t>
            </a:r>
            <a:r>
              <a:rPr lang="sr-Latn-RS" dirty="0"/>
              <a:t>tokom procesa u kome Agencija postaje u 	potpunosti funkcionalna, uz podršku za uspostavljanje Registra NOKS-	a i uspostavljanje socijalnih partnerstava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r-Latn-RS" dirty="0"/>
              <a:t>	</a:t>
            </a:r>
            <a:r>
              <a:rPr lang="sr-Latn-RS" b="1" dirty="0"/>
              <a:t>Rezultat 2. </a:t>
            </a:r>
            <a:r>
              <a:rPr lang="sr-Latn-RS" dirty="0"/>
              <a:t>Poboljšani procesi razvoja profila sektora i razvoja        	standarda kvalifikacija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r-Latn-RS" dirty="0"/>
              <a:t>	</a:t>
            </a:r>
            <a:r>
              <a:rPr lang="sr-Latn-RS" b="1" dirty="0"/>
              <a:t>Rezultat 3. </a:t>
            </a:r>
            <a:r>
              <a:rPr lang="sr-Latn-RS" dirty="0"/>
              <a:t>Pružena podrška za razvoj funkcionalnog sistema 	priznavanja prethodnog učenja</a:t>
            </a:r>
          </a:p>
          <a:p>
            <a:pPr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sr-Latn-RS" dirty="0"/>
              <a:t>Faza zatvaranja </a:t>
            </a:r>
          </a:p>
        </p:txBody>
      </p:sp>
    </p:spTree>
    <p:extLst>
      <p:ext uri="{BB962C8B-B14F-4D97-AF65-F5344CB8AC3E}">
        <p14:creationId xmlns:p14="http://schemas.microsoft.com/office/powerpoint/2010/main" val="1377856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Očekivani rezultati</a:t>
            </a:r>
            <a:endParaRPr lang="sr-Cyrl-RS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Označba mesta vsebine 2"/>
          <p:cNvSpPr txBox="1">
            <a:spLocks/>
          </p:cNvSpPr>
          <p:nvPr/>
        </p:nvSpPr>
        <p:spPr>
          <a:xfrm>
            <a:off x="838200" y="1004478"/>
            <a:ext cx="10515600" cy="493974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endParaRPr lang="sl-SI" sz="2400" b="1" dirty="0"/>
          </a:p>
          <a:p>
            <a:pPr algn="just"/>
            <a:r>
              <a:rPr lang="sl-SI" sz="2400" dirty="0"/>
              <a:t>Agencija za kvalifikacije je uspostavljena i operativna</a:t>
            </a:r>
          </a:p>
          <a:p>
            <a:pPr algn="just"/>
            <a:r>
              <a:rPr lang="sl-SI" sz="2400" dirty="0"/>
              <a:t>Registar NOKS-a je dostupan i funkcionalan </a:t>
            </a:r>
          </a:p>
          <a:p>
            <a:pPr algn="just"/>
            <a:r>
              <a:rPr lang="sl-SI" sz="2400" dirty="0"/>
              <a:t>Sektorska veća su obučena i osposobljena da pregledaju i razvijaju profile sektora</a:t>
            </a:r>
          </a:p>
          <a:p>
            <a:pPr algn="just"/>
            <a:r>
              <a:rPr lang="sl-SI" sz="2400" dirty="0"/>
              <a:t>Unapređene metodologije za razvoj profila sektora i standarda kvalifikacija</a:t>
            </a:r>
          </a:p>
          <a:p>
            <a:pPr algn="just"/>
            <a:r>
              <a:rPr lang="sl-SI" sz="2400" dirty="0"/>
              <a:t>Realizovane obuke za relevantno osoblje</a:t>
            </a:r>
          </a:p>
          <a:p>
            <a:pPr algn="just"/>
            <a:r>
              <a:rPr lang="sl-SI" sz="2400" dirty="0"/>
              <a:t>Uvedeni modaliteti za socijalno partnerstvo </a:t>
            </a:r>
          </a:p>
          <a:p>
            <a:pPr algn="just"/>
            <a:r>
              <a:rPr lang="sl-SI" sz="2400" dirty="0"/>
              <a:t>Pružena podrška obrazovnim institucijama i socijalnim partnerima za uspostavljanje socijalnih partnerstava</a:t>
            </a:r>
          </a:p>
          <a:p>
            <a:pPr algn="just"/>
            <a:r>
              <a:rPr lang="sl-SI" sz="2400" dirty="0"/>
              <a:t>Usklađen koncept za priznavanje prethodnog učenja</a:t>
            </a:r>
          </a:p>
          <a:p>
            <a:pPr algn="just"/>
            <a:r>
              <a:rPr lang="sl-SI" sz="2400" dirty="0"/>
              <a:t>Koncept za PPU pilotiran i diseminiran</a:t>
            </a:r>
          </a:p>
        </p:txBody>
      </p:sp>
    </p:spTree>
    <p:extLst>
      <p:ext uri="{BB962C8B-B14F-4D97-AF65-F5344CB8AC3E}">
        <p14:creationId xmlns:p14="http://schemas.microsoft.com/office/powerpoint/2010/main" val="320811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xmlns="" id="{4CAA9F1C-BC60-40B6-835B-D1F29CE347C0}"/>
              </a:ext>
            </a:extLst>
          </p:cNvPr>
          <p:cNvSpPr txBox="1">
            <a:spLocks/>
          </p:cNvSpPr>
          <p:nvPr/>
        </p:nvSpPr>
        <p:spPr>
          <a:xfrm>
            <a:off x="838200" y="907173"/>
            <a:ext cx="10515600" cy="4764506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sr-Latn-R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Zajednički rad eksperata sa zaposlenima u Agenciji za kvalifikacije, MPNTR i drugim institucijama.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sr-Latn-R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Angažovane su radne grupe, koje pokrivaju specifične oblasti i čiji rad je povezan sa sledećim aktivnostima: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sr-Latn-R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RG1: NOKS i Agencija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sr-Latn-R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RG2: Registar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sr-Latn-R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RG3: Profili sektora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sr-Latn-R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RG4: Standard kvalifikacija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sr-Latn-R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RG5: Priznavanje prethodnog učenja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sr-Latn-R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 grupe vode stručne rasprave i</a:t>
            </a:r>
            <a:r>
              <a:rPr lang="sr-Latn-R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r-Latn-R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zajedno sa stručnjacima projekta predlažu rešenja. Njihov sastav je prilagođen aktivnostima i omogućiće održivost sistema. 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034384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 txBox="1">
            <a:spLocks/>
          </p:cNvSpPr>
          <p:nvPr/>
        </p:nvSpPr>
        <p:spPr>
          <a:xfrm>
            <a:off x="838200" y="929732"/>
            <a:ext cx="10515600" cy="445649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pt-BR" altLang="en-US" b="1" dirty="0">
                <a:solidFill>
                  <a:srgbClr val="000000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Trajanje</a:t>
            </a:r>
            <a:r>
              <a:rPr lang="sr-Latn-RS" altLang="en-US" b="1" dirty="0">
                <a:solidFill>
                  <a:srgbClr val="000000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 projekta</a:t>
            </a:r>
            <a:endParaRPr lang="pt-BR" altLang="en-US" b="1" dirty="0">
              <a:solidFill>
                <a:srgbClr val="000000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pt-BR" altLang="en-US" dirty="0">
                <a:solidFill>
                  <a:srgbClr val="000000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24 </a:t>
            </a:r>
            <a:r>
              <a:rPr lang="sr-Latn-RS" altLang="en-US" dirty="0">
                <a:solidFill>
                  <a:srgbClr val="000000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m</a:t>
            </a:r>
            <a:r>
              <a:rPr lang="pt-BR" altLang="en-US" dirty="0">
                <a:solidFill>
                  <a:srgbClr val="000000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esec</a:t>
            </a:r>
            <a:r>
              <a:rPr lang="sr-Latn-RS" altLang="en-US" dirty="0">
                <a:solidFill>
                  <a:srgbClr val="000000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a</a:t>
            </a:r>
            <a:endParaRPr lang="sl-SI" altLang="en-US" dirty="0">
              <a:solidFill>
                <a:srgbClr val="000000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sl-SI" altLang="en-US" sz="2400" b="1" dirty="0">
              <a:solidFill>
                <a:srgbClr val="000000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sr-Latn-RS" altLang="en-US" b="1" dirty="0">
                <a:solidFill>
                  <a:srgbClr val="000000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Angažovani eksperti</a:t>
            </a:r>
            <a:endParaRPr lang="sl-SI" altLang="en-US" b="1" dirty="0">
              <a:solidFill>
                <a:srgbClr val="000000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sl-SI" sz="2400" b="1" dirty="0">
              <a:solidFill>
                <a:srgbClr val="000000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sl-SI" sz="2400" b="1" dirty="0">
              <a:solidFill>
                <a:srgbClr val="000000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sl-SI" sz="2400" b="1" dirty="0">
              <a:solidFill>
                <a:srgbClr val="000000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sl-SI" sz="2400" b="1" dirty="0">
              <a:solidFill>
                <a:srgbClr val="000000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sl-SI" sz="2400" b="1" dirty="0">
              <a:solidFill>
                <a:srgbClr val="000000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sl-SI" dirty="0">
                <a:solidFill>
                  <a:srgbClr val="000000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Do sada angažovanih 11 eksperata i utrošeno 400 radnih dana</a:t>
            </a:r>
            <a:endParaRPr lang="sl-SI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6104802"/>
              </p:ext>
            </p:extLst>
          </p:nvPr>
        </p:nvGraphicFramePr>
        <p:xfrm>
          <a:off x="871836" y="2852777"/>
          <a:ext cx="9257899" cy="115736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0977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638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4082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2877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287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9788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85789">
                <a:tc row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300"/>
                        </a:spcAft>
                      </a:pPr>
                      <a:r>
                        <a:rPr lang="sl-SI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MT"/>
                        </a:rPr>
                        <a:t>Eksperti</a:t>
                      </a:r>
                      <a:endParaRPr lang="x-none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MT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300"/>
                        </a:spcAft>
                      </a:pPr>
                      <a:r>
                        <a:rPr lang="sr-Latn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MT"/>
                        </a:rPr>
                        <a:t>KE</a:t>
                      </a:r>
                      <a:endParaRPr lang="x-none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MT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300"/>
                        </a:spcAft>
                      </a:pPr>
                      <a:r>
                        <a:rPr lang="sr-Latn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MT"/>
                        </a:rPr>
                        <a:t>NKE</a:t>
                      </a:r>
                      <a:endParaRPr lang="x-none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MT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x-none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5789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300"/>
                        </a:spcAft>
                      </a:pPr>
                      <a:r>
                        <a:rPr lang="sr-Latn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MT"/>
                        </a:rPr>
                        <a:t>TL/</a:t>
                      </a: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MT"/>
                        </a:rPr>
                        <a:t>K</a:t>
                      </a:r>
                      <a:r>
                        <a:rPr lang="sl-SI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MT"/>
                        </a:rPr>
                        <a:t>E1</a:t>
                      </a:r>
                      <a:endParaRPr lang="x-none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M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300"/>
                        </a:spcAft>
                      </a:pPr>
                      <a:r>
                        <a:rPr lang="sr-Latn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MT"/>
                        </a:rPr>
                        <a:t>KE2</a:t>
                      </a:r>
                      <a:endParaRPr lang="x-none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M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300"/>
                        </a:spcAft>
                      </a:pPr>
                      <a:r>
                        <a:rPr lang="sr-Latn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MT"/>
                        </a:rPr>
                        <a:t>Viši</a:t>
                      </a:r>
                      <a:endParaRPr lang="x-none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M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300"/>
                        </a:spcAft>
                      </a:pPr>
                      <a:r>
                        <a:rPr lang="sr-Latn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MT"/>
                        </a:rPr>
                        <a:t>Niži</a:t>
                      </a:r>
                      <a:endParaRPr lang="x-none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M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300"/>
                        </a:spcAft>
                      </a:pPr>
                      <a:r>
                        <a:rPr lang="sr-Latn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MT"/>
                        </a:rPr>
                        <a:t>UKUPNO</a:t>
                      </a:r>
                      <a:endParaRPr lang="x-none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M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652913930"/>
                  </a:ext>
                </a:extLst>
              </a:tr>
              <a:tr h="385789">
                <a:tc>
                  <a:txBody>
                    <a:bodyPr/>
                    <a:lstStyle/>
                    <a:p>
                      <a:pPr algn="r">
                        <a:lnSpc>
                          <a:spcPct val="110000"/>
                        </a:lnSpc>
                        <a:spcAft>
                          <a:spcPts val="300"/>
                        </a:spcAft>
                      </a:pPr>
                      <a:r>
                        <a:rPr lang="sr-Latn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MT"/>
                        </a:rPr>
                        <a:t>UKUPNO</a:t>
                      </a:r>
                      <a:endParaRPr lang="x-none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M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300"/>
                        </a:spcAft>
                      </a:pPr>
                      <a:r>
                        <a:rPr lang="sr-Latn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MT"/>
                        </a:rPr>
                        <a:t>300</a:t>
                      </a:r>
                      <a:endParaRPr lang="x-none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M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300"/>
                        </a:spcAft>
                      </a:pPr>
                      <a:r>
                        <a:rPr lang="sr-Latn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MT"/>
                        </a:rPr>
                        <a:t>100</a:t>
                      </a:r>
                      <a:endParaRPr lang="x-none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M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300"/>
                        </a:spcAft>
                      </a:pPr>
                      <a:r>
                        <a:rPr lang="sr-Latn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MT"/>
                        </a:rPr>
                        <a:t>850</a:t>
                      </a:r>
                      <a:endParaRPr lang="x-none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M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300"/>
                        </a:spcAft>
                      </a:pPr>
                      <a:r>
                        <a:rPr lang="sr-Latn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MT"/>
                        </a:rPr>
                        <a:t>150</a:t>
                      </a:r>
                      <a:endParaRPr lang="x-none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M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300"/>
                        </a:spcAft>
                      </a:pPr>
                      <a:r>
                        <a:rPr lang="sr-Latn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MT"/>
                        </a:rPr>
                        <a:t>1400</a:t>
                      </a:r>
                      <a:endParaRPr lang="x-none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M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3390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Šta je urađeno do sada?</a:t>
            </a:r>
            <a:endParaRPr lang="sr-Cyrl-RS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xmlns="" id="{77783478-86BB-4056-92E2-763610032D5B}"/>
              </a:ext>
            </a:extLst>
          </p:cNvPr>
          <p:cNvSpPr txBox="1">
            <a:spLocks/>
          </p:cNvSpPr>
          <p:nvPr/>
        </p:nvSpPr>
        <p:spPr>
          <a:xfrm>
            <a:off x="838200" y="1246747"/>
            <a:ext cx="10515600" cy="499938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400"/>
              </a:spcBef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</a:pPr>
            <a:endParaRPr lang="sl-SI" dirty="0"/>
          </a:p>
          <a:p>
            <a:pPr algn="just">
              <a:spcBef>
                <a:spcPts val="1400"/>
              </a:spcBef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sl-SI" dirty="0"/>
              <a:t>Funkcionalna analiza pravnog i institucionalnog okvira NOKS sa komparativnom analizom tri EU zemlje</a:t>
            </a:r>
          </a:p>
          <a:p>
            <a:pPr algn="just">
              <a:spcBef>
                <a:spcPts val="1400"/>
              </a:spcBef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sl-SI" dirty="0"/>
              <a:t>Pružena podrška sektorskim većima prilikom konstituisanja i usvajanja poslovnika rada</a:t>
            </a:r>
          </a:p>
          <a:p>
            <a:pPr algn="just">
              <a:spcBef>
                <a:spcPts val="1400"/>
              </a:spcBef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sl-SI" dirty="0"/>
              <a:t>Napravljen nacrt Registra NOKS sa svim podregistrima i pripremljena tehnička specifikacija</a:t>
            </a:r>
            <a:r>
              <a:rPr lang="sl-SI" dirty="0">
                <a:solidFill>
                  <a:srgbClr val="FF0000"/>
                </a:solidFill>
              </a:rPr>
              <a:t> </a:t>
            </a:r>
            <a:r>
              <a:rPr lang="sl-SI" dirty="0"/>
              <a:t>za IT</a:t>
            </a:r>
            <a:r>
              <a:rPr lang="sl-SI" dirty="0">
                <a:solidFill>
                  <a:srgbClr val="FF0000"/>
                </a:solidFill>
              </a:rPr>
              <a:t> </a:t>
            </a:r>
            <a:r>
              <a:rPr lang="sl-SI" dirty="0"/>
              <a:t>softver</a:t>
            </a:r>
          </a:p>
          <a:p>
            <a:pPr algn="just">
              <a:spcBef>
                <a:spcPts val="1400"/>
              </a:spcBef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sl-SI" dirty="0"/>
              <a:t>Nacrt pravilnika o sadržaju i održavanju NOKS Registra</a:t>
            </a:r>
          </a:p>
          <a:p>
            <a:pPr algn="just">
              <a:spcBef>
                <a:spcPts val="1400"/>
              </a:spcBef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sl-SI" dirty="0"/>
              <a:t>Razvijen predlog kodiranja</a:t>
            </a:r>
          </a:p>
          <a:p>
            <a:pPr algn="just">
              <a:spcBef>
                <a:spcPts val="1400"/>
              </a:spcBef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</a:pPr>
            <a:endParaRPr lang="sl-SI" dirty="0"/>
          </a:p>
          <a:p>
            <a:pPr algn="just">
              <a:spcBef>
                <a:spcPts val="1400"/>
              </a:spcBef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7670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Šta je urađeno do sada?</a:t>
            </a:r>
            <a:endParaRPr lang="sr-Cyrl-RS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xmlns="" id="{F21DB733-EDC3-4CDA-B8C2-E81611FE4FE3}"/>
              </a:ext>
            </a:extLst>
          </p:cNvPr>
          <p:cNvSpPr txBox="1">
            <a:spLocks/>
          </p:cNvSpPr>
          <p:nvPr/>
        </p:nvSpPr>
        <p:spPr>
          <a:xfrm>
            <a:off x="838200" y="1340176"/>
            <a:ext cx="10515600" cy="401764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400"/>
              </a:spcBef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</a:pPr>
            <a:endParaRPr lang="sl-SI" dirty="0"/>
          </a:p>
          <a:p>
            <a:pPr algn="just">
              <a:spcBef>
                <a:spcPts val="1400"/>
              </a:spcBef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sl-SI" dirty="0"/>
              <a:t>Nacrt metodologije za pripremu profila sektora, sa uputstvima za primenu</a:t>
            </a:r>
          </a:p>
          <a:p>
            <a:pPr algn="just">
              <a:spcBef>
                <a:spcPts val="1400"/>
              </a:spcBef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sl-SI" dirty="0"/>
              <a:t>Urađena analiza postojećih profila sektora</a:t>
            </a:r>
          </a:p>
          <a:p>
            <a:pPr algn="just">
              <a:spcBef>
                <a:spcPts val="1400"/>
              </a:spcBef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sl-SI" dirty="0"/>
              <a:t>Metodologija razvoja standarda kvalifikacija sa uputstvima i Nacrt pravilnika za primenu metodologije</a:t>
            </a:r>
          </a:p>
          <a:p>
            <a:pPr algn="just">
              <a:spcBef>
                <a:spcPts val="1400"/>
              </a:spcBef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sl-SI" dirty="0"/>
              <a:t>Urađena analiza koncepta priznavanja prethodnog učenja iz 2015.</a:t>
            </a:r>
          </a:p>
          <a:p>
            <a:pPr algn="just">
              <a:spcBef>
                <a:spcPts val="1400"/>
              </a:spcBef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sl-SI" dirty="0"/>
              <a:t>Pripremljen predlog revizije koncepta priznavanja prethodnog učenja</a:t>
            </a:r>
          </a:p>
          <a:p>
            <a:pPr algn="just">
              <a:spcBef>
                <a:spcPts val="1400"/>
              </a:spcBef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</a:pPr>
            <a:endParaRPr lang="sl-SI" dirty="0"/>
          </a:p>
          <a:p>
            <a:pPr algn="just">
              <a:spcBef>
                <a:spcPts val="1400"/>
              </a:spcBef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</a:pPr>
            <a:endParaRPr lang="sl-SI" dirty="0"/>
          </a:p>
          <a:p>
            <a:pPr algn="just">
              <a:spcBef>
                <a:spcPts val="1400"/>
              </a:spcBef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220329"/>
      </p:ext>
    </p:extLst>
  </p:cSld>
  <p:clrMapOvr>
    <a:masterClrMapping/>
  </p:clrMapOvr>
</p:sld>
</file>

<file path=ppt/theme/theme1.xml><?xml version="1.0" encoding="utf-8"?>
<a:theme xmlns:a="http://schemas.openxmlformats.org/drawingml/2006/main" name="Theme CFCU ci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 CFCU cir" id="{5AD3A44C-B50F-410D-953B-419019229E20}" vid="{6C4A9179-4EB3-499E-9E70-755AD1E76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 CFCU cir</Template>
  <TotalTime>1767</TotalTime>
  <Words>564</Words>
  <Application>Microsoft Office PowerPoint</Application>
  <PresentationFormat>Widescreen</PresentationFormat>
  <Paragraphs>106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ＭＳ Ｐゴシック</vt:lpstr>
      <vt:lpstr>Arial</vt:lpstr>
      <vt:lpstr>ArialMT</vt:lpstr>
      <vt:lpstr>Calibri</vt:lpstr>
      <vt:lpstr>Calibri Light</vt:lpstr>
      <vt:lpstr>Times New Roman</vt:lpstr>
      <vt:lpstr>Wingdings</vt:lpstr>
      <vt:lpstr>Theme CFCU cir</vt:lpstr>
      <vt:lpstr>PowerPoint Presentation</vt:lpstr>
      <vt:lpstr>Cilj projekta</vt:lpstr>
      <vt:lpstr>Svrha projekta</vt:lpstr>
      <vt:lpstr>Sinopsis projekta</vt:lpstr>
      <vt:lpstr>Očekivani rezultati</vt:lpstr>
      <vt:lpstr>PowerPoint Presentation</vt:lpstr>
      <vt:lpstr>PowerPoint Presentation</vt:lpstr>
      <vt:lpstr>Šta je urađeno do sada?</vt:lpstr>
      <vt:lpstr>Šta je urađeno do sada?</vt:lpstr>
      <vt:lpstr>Planirane aktivnosti u narednom periodu</vt:lpstr>
      <vt:lpstr>Planirane aktivnosti u narednom periodu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Dušan Popović</dc:creator>
  <cp:lastModifiedBy>NN</cp:lastModifiedBy>
  <cp:revision>16</cp:revision>
  <dcterms:created xsi:type="dcterms:W3CDTF">2019-12-14T14:59:48Z</dcterms:created>
  <dcterms:modified xsi:type="dcterms:W3CDTF">2019-12-23T08:40:20Z</dcterms:modified>
</cp:coreProperties>
</file>