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5" r:id="rId2"/>
    <p:sldId id="386" r:id="rId3"/>
    <p:sldId id="388" r:id="rId4"/>
    <p:sldId id="369" r:id="rId5"/>
    <p:sldId id="376" r:id="rId6"/>
    <p:sldId id="384" r:id="rId7"/>
    <p:sldId id="385" r:id="rId8"/>
    <p:sldId id="389" r:id="rId9"/>
    <p:sldId id="380" r:id="rId10"/>
  </p:sldIdLst>
  <p:sldSz cx="12192000" cy="68580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4A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274" autoAdjust="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A4DDF94F-B24E-4F4A-976A-48AF968D47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C128660-F9D7-4D27-9735-6E4753D4C7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7E7BDAF-2B24-4E0B-A264-26D1D385AA8B}" type="datetimeFigureOut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2B49DF5-95AD-42A8-9310-E746C88DBC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86ED4F7-F93D-4AB9-A8C0-3C686436B3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551224D-32A8-4E40-B1C9-4686EB2EF9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172195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8ADC828-5330-44EF-9DFF-3855B594C7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15AB2A-B8FB-4A79-A3AA-205C1D596E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078A99D-9534-48DB-8851-FF7378A3CB6D}" type="datetimeFigureOut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2F7BDD6A-8EF2-4666-9E61-5576DBCCA5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5B9C89EA-199A-4882-9392-08AB48B12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581710-A002-462D-9335-7587360855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60BCF61-8B86-4A22-B8E1-D3AF05341F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880C75B-A23A-4035-8E3F-18C476FB67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5878186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FA8B355F-8853-43FE-BE45-75B4CB8BEAD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FDA86B2A-D646-4DBD-83BC-1AC1EE1D42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Header Placeholder 3">
            <a:extLst>
              <a:ext uri="{FF2B5EF4-FFF2-40B4-BE49-F238E27FC236}">
                <a16:creationId xmlns:a16="http://schemas.microsoft.com/office/drawing/2014/main" xmlns="" id="{140D510F-AB2C-4180-8B74-675DD72EE7B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8197" name="Footer Placeholder 4">
            <a:extLst>
              <a:ext uri="{FF2B5EF4-FFF2-40B4-BE49-F238E27FC236}">
                <a16:creationId xmlns:a16="http://schemas.microsoft.com/office/drawing/2014/main" xmlns="" id="{AC01C62B-B913-47FD-B54D-70C3EDE969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064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xmlns="" id="{0EFD4237-BA44-404B-AA98-59BCBB6A7E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xmlns="" id="{2DA1BE2B-31A2-468D-880A-F8381C441B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3252" name="Footer Placeholder 4">
            <a:extLst>
              <a:ext uri="{FF2B5EF4-FFF2-40B4-BE49-F238E27FC236}">
                <a16:creationId xmlns:a16="http://schemas.microsoft.com/office/drawing/2014/main" xmlns="" id="{F11F86C1-4B33-409D-A306-4F176CBC3F2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53253" name="Header Placeholder 5">
            <a:extLst>
              <a:ext uri="{FF2B5EF4-FFF2-40B4-BE49-F238E27FC236}">
                <a16:creationId xmlns:a16="http://schemas.microsoft.com/office/drawing/2014/main" xmlns="" id="{EB7F0D52-AF7D-4720-92BF-EDC0DA74188C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434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030D43-A5A9-4BCD-B496-0FE14A522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4448B-85E9-44A4-BAAB-E61A230A6B7F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7AC4BE-B656-4969-A514-5B2B205AF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C06C76-C5C8-4FFD-9346-DFB3F0CF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7264-D597-4A90-B96C-BDFD6A817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03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B7AC4A7-8DE7-41EA-AA7B-3AA2B7A7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1E8DE-A2A8-4025-A6B0-F39E00640BE3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43B5DCE-4CEC-4496-B2A9-1B54CF762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0FAD0C0-A68F-41CA-80D9-445013E07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6EBF9-CF3A-4B1B-ABD9-2956B4094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7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63A1AB-1A01-45DC-91C1-B742ABAF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AB039-A270-4E18-9245-5947C4630A70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709D79-561D-4C3A-9609-51D29B51D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CB253C-78BE-428A-ACB5-BC6A9659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3834E-1E30-46F1-B11C-DB97AB74EC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1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7DA22B-68EF-4FAD-AF58-ADF2270F9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0A5FE-A155-46B8-9E4F-B956860E9093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1C74A9-58A5-4CCE-BAD6-4CF7F620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380A38-0207-464A-8681-F46D077B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6F2F2-43D0-420A-9698-E3F4C2AD8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252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35343CE6-8EBC-4729-930D-72747899A5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69850"/>
            <a:ext cx="511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4213"/>
          </a:xfrm>
        </p:spPr>
        <p:txBody>
          <a:bodyPr/>
          <a:lstStyle>
            <a:lvl1pPr algn="ctr">
              <a:defRPr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5840"/>
            <a:ext cx="10515600" cy="5171123"/>
          </a:xfrm>
        </p:spPr>
        <p:txBody>
          <a:bodyPr/>
          <a:lstStyle>
            <a:lvl1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2EB5344-5EAF-457C-B486-BC46DB158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CBD4B-88E4-44AF-A32E-1877762EB24B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5D004A-AC30-445E-BB2A-D472D25791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8CBA2-F7B9-4AF4-B9C2-F4BF2A62F4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30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N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C3C6CB8E-CB90-4ABD-8552-BEDB8ECDBF8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69850"/>
            <a:ext cx="493712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xmlns="" id="{74B3D961-648C-4C8F-B850-ACA4FE1DE0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2313" y="69850"/>
            <a:ext cx="1263650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653"/>
          </a:xfrm>
        </p:spPr>
        <p:txBody>
          <a:bodyPr/>
          <a:lstStyle>
            <a:lvl1pPr algn="ctr">
              <a:defRPr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054745"/>
          </a:xfrm>
        </p:spPr>
        <p:txBody>
          <a:bodyPr/>
          <a:lstStyle>
            <a:lvl1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819C0F03-8A89-41EB-B5C4-B770363A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7B8A1-0561-4DC1-A3A0-A35D57B41230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9DDA443-1BDB-4181-BCE8-FE0E6DBD17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8FA23-724F-4AD8-B498-1513BB226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59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DC87CC7C-B701-41E1-AE8A-9686E5AF05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69850"/>
            <a:ext cx="511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xmlns="" id="{A4476311-A2B8-472E-84B9-DFFCE7CFDC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2313" y="69850"/>
            <a:ext cx="1263650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DC0F236D-CF38-4332-8F29-BBE130CCA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21268-A3D7-4CBC-8C35-7F10994E6212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E481DECB-FE6C-45CC-BFEA-144CF0C54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62FA588C-048D-4748-A7FF-507F2E2E7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70F70-7A0D-43B3-85C2-ED4985250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06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CBB6774-6667-42C3-B1B2-2E17B4DBC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108BE-4A5D-4F62-90D8-530E1D4E4DDA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4E9C4B6-0C88-43F5-BD9B-17D424C84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967E2B1-4BA4-4AFF-B352-89AA59118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62EF7-7A42-4313-85DE-41800580C9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36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51794F31-410C-46E6-92D6-E14658268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7B4BE-0564-4668-846E-C2786D8FFB39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F7F37E0-8194-4AFF-B339-17FB373DE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31F1186A-C78E-4A4E-8686-306A6F4BF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276D5-1990-4E29-8CC4-7A31E7B46D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96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AD3E374E-BB20-4203-80C6-162CCF9AF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2A294-9DAE-41F7-BD0E-6FA9C67EA3D4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33A3C93-A9D5-454E-92E9-6FBDE293B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B4AFAC7C-43E0-4802-A55C-A72F4F5E6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696CF-84DC-4E2F-AD93-336A2B7A5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26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9B338126-073B-44C2-BF94-B77650C4D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43986-4FE4-4080-B472-29A91531A5A7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6BCF6DA3-04B2-4902-B39B-7F79CD4CE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AC23D23A-AB7E-4ACD-A516-DEA93046A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DD7B0-B5AE-4800-B6AA-521FA34B4E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559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11EE2E5-C280-4C37-8AB9-A46B65E06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0FA6A-B55C-4901-8154-FB09F2B8A56A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F6547C3-207A-4944-83BE-4E0AA49B1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B197416-00EE-40A5-9799-935A1007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1FCAA-5162-4CDE-B7BD-FD9392176B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06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38CCAFF6-9D66-4E53-B355-07C41F4F778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DD8B292F-D53B-418B-B2F5-942C9F2CD6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E58C8BC-917F-4B4A-8915-CB98BF4A29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6BC1B4F-D70B-4F13-814F-9ADE5FC9EA97}" type="datetime1">
              <a:rPr lang="en-US"/>
              <a:pPr>
                <a:defRPr/>
              </a:pPr>
              <a:t>12/23/2019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0CE55C-1A47-40C3-B501-0C0B34A3D7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EEC7EE-1460-4243-8877-9404FDA1E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844618F-1B34-41E6-B4ED-16FB4E3194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3" r:id="rId2"/>
    <p:sldLayoutId id="2147483764" r:id="rId3"/>
    <p:sldLayoutId id="2147483765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S PGothic" pitchFamily="34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S PGothic" pitchFamily="34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S PGothic" pitchFamily="34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S PGothic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op.europa.eu/en/publication-detail/-/publication/ceead970-518f-11e7-a5ca-01aa75ed71a1/language-en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noks.mpn.gov.rs/wp-content/uploads/2019/12/State-of-play-Referencing-Report-Serbia-1.pptx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noks.mpn.gov.rs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>
            <a:extLst>
              <a:ext uri="{FF2B5EF4-FFF2-40B4-BE49-F238E27FC236}">
                <a16:creationId xmlns:a16="http://schemas.microsoft.com/office/drawing/2014/main" xmlns="" id="{ACBDFF01-249A-418C-9479-E664F6DC2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6075" y="450850"/>
            <a:ext cx="9144000" cy="1338619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altLang="en-US" sz="2200" b="1" dirty="0">
                <a:solidFill>
                  <a:srgbClr val="222A35"/>
                </a:solidFill>
                <a:latin typeface="Cambria" panose="02040503050406030204" pitchFamily="18" charset="0"/>
              </a:rPr>
              <a:t> </a:t>
            </a:r>
            <a:r>
              <a:rPr lang="sr-Cyrl-RS" altLang="en-US" sz="2200" dirty="0">
                <a:solidFill>
                  <a:srgbClr val="222A35"/>
                </a:solidFill>
                <a:latin typeface="Cambria" panose="02040503050406030204" pitchFamily="18" charset="0"/>
              </a:rPr>
              <a:t>Република Србија</a:t>
            </a:r>
            <a:r>
              <a:rPr lang="en-US" altLang="en-US" sz="2200" b="1" dirty="0">
                <a:solidFill>
                  <a:srgbClr val="222A35"/>
                </a:solidFill>
                <a:latin typeface="Cambria" panose="02040503050406030204" pitchFamily="18" charset="0"/>
              </a:rPr>
              <a:t/>
            </a:r>
            <a:br>
              <a:rPr lang="en-US" altLang="en-US" sz="2200" b="1" dirty="0">
                <a:solidFill>
                  <a:srgbClr val="222A35"/>
                </a:solidFill>
                <a:latin typeface="Cambria" panose="02040503050406030204" pitchFamily="18" charset="0"/>
              </a:rPr>
            </a:br>
            <a:r>
              <a:rPr lang="sr-Cyrl-RS" altLang="en-US" sz="2200" dirty="0">
                <a:solidFill>
                  <a:srgbClr val="222A35"/>
                </a:solidFill>
                <a:latin typeface="Cambria" panose="02040503050406030204" pitchFamily="18" charset="0"/>
              </a:rPr>
              <a:t>Радна група за повезивање НОКС-а са ЕОК-ом</a:t>
            </a:r>
            <a:endParaRPr lang="en-US" altLang="en-US" sz="2200" dirty="0">
              <a:solidFill>
                <a:srgbClr val="222A35"/>
              </a:solidFill>
              <a:latin typeface="Cambria" panose="02040503050406030204" pitchFamily="18" charset="0"/>
            </a:endParaRPr>
          </a:p>
        </p:txBody>
      </p:sp>
      <p:sp>
        <p:nvSpPr>
          <p:cNvPr id="7171" name="Subtitle 4">
            <a:extLst>
              <a:ext uri="{FF2B5EF4-FFF2-40B4-BE49-F238E27FC236}">
                <a16:creationId xmlns:a16="http://schemas.microsoft.com/office/drawing/2014/main" xmlns="" id="{3A04CF98-4C21-4439-B540-7C83B323B7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7084" y="2330244"/>
            <a:ext cx="10854813" cy="2477729"/>
          </a:xfrm>
        </p:spPr>
        <p:txBody>
          <a:bodyPr/>
          <a:lstStyle/>
          <a:p>
            <a:pPr eaLnBrk="1" hangingPunct="1"/>
            <a:r>
              <a:rPr lang="sr-Cyrl-RS" altLang="en-US" sz="2800" b="1" dirty="0">
                <a:solidFill>
                  <a:srgbClr val="222A35"/>
                </a:solidFill>
                <a:latin typeface="Cambria" panose="02040503050406030204" pitchFamily="18" charset="0"/>
              </a:rPr>
              <a:t>Повезивање Националног оквира квалификација Републике Србије са Европским оквиром квалификација за </a:t>
            </a:r>
            <a:r>
              <a:rPr lang="sr-Cyrl-RS" altLang="en-US" sz="2800" b="1" dirty="0" err="1">
                <a:solidFill>
                  <a:srgbClr val="222A35"/>
                </a:solidFill>
                <a:latin typeface="Cambria" panose="02040503050406030204" pitchFamily="18" charset="0"/>
              </a:rPr>
              <a:t>целоживотно</a:t>
            </a:r>
            <a:r>
              <a:rPr lang="sr-Cyrl-RS" altLang="en-US" sz="2800" b="1" dirty="0">
                <a:solidFill>
                  <a:srgbClr val="222A35"/>
                </a:solidFill>
                <a:latin typeface="Cambria" panose="02040503050406030204" pitchFamily="18" charset="0"/>
              </a:rPr>
              <a:t> учење и Оквиром квалификација Европског простора високог образовања</a:t>
            </a:r>
            <a:endParaRPr lang="en-US" altLang="en-US" sz="2800" b="1" dirty="0">
              <a:solidFill>
                <a:srgbClr val="222A35"/>
              </a:solidFill>
              <a:latin typeface="Cambria" panose="02040503050406030204" pitchFamily="18" charset="0"/>
            </a:endParaRPr>
          </a:p>
          <a:p>
            <a:pPr eaLnBrk="1" hangingPunct="1"/>
            <a:r>
              <a:rPr lang="sr-Cyrl-RS" altLang="en-US" sz="2800" dirty="0">
                <a:solidFill>
                  <a:srgbClr val="222A35"/>
                </a:solidFill>
                <a:latin typeface="Cambria" panose="02040503050406030204" pitchFamily="18" charset="0"/>
              </a:rPr>
              <a:t>Извештај о повезивању НОКС-а са ЕОК-ом – </a:t>
            </a:r>
            <a:r>
              <a:rPr lang="en-US" altLang="en-US" sz="2800" dirty="0">
                <a:solidFill>
                  <a:srgbClr val="222A35"/>
                </a:solidFill>
                <a:latin typeface="Cambria" panose="02040503050406030204" pitchFamily="18" charset="0"/>
              </a:rPr>
              <a:t>“State of play”</a:t>
            </a:r>
          </a:p>
          <a:p>
            <a:pPr eaLnBrk="1" hangingPunct="1"/>
            <a:endParaRPr lang="en-US" altLang="en-US" sz="2800" dirty="0">
              <a:solidFill>
                <a:srgbClr val="222A35"/>
              </a:solidFill>
              <a:latin typeface="Cambria" panose="02040503050406030204" pitchFamily="18" charset="0"/>
            </a:endParaRPr>
          </a:p>
        </p:txBody>
      </p:sp>
      <p:sp>
        <p:nvSpPr>
          <p:cNvPr id="7172" name="TextBox 5">
            <a:extLst>
              <a:ext uri="{FF2B5EF4-FFF2-40B4-BE49-F238E27FC236}">
                <a16:creationId xmlns:a16="http://schemas.microsoft.com/office/drawing/2014/main" xmlns="" id="{446CAA73-DA17-4938-BAE9-6AD7AB915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61" y="6096000"/>
            <a:ext cx="115332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222A35"/>
                </a:solidFill>
                <a:latin typeface="Cambria" panose="02040503050406030204" pitchFamily="18" charset="0"/>
              </a:rPr>
              <a:t>            </a:t>
            </a:r>
            <a:r>
              <a:rPr lang="sr-Cyrl-RS" altLang="en-US" sz="1800" b="1" dirty="0">
                <a:solidFill>
                  <a:srgbClr val="222A35"/>
                </a:solidFill>
                <a:latin typeface="Cambria" panose="02040503050406030204" pitchFamily="18" charset="0"/>
              </a:rPr>
              <a:t>„</a:t>
            </a:r>
            <a:r>
              <a:rPr lang="sr-Cyrl-RS" altLang="en-US" sz="1800" i="1" dirty="0">
                <a:solidFill>
                  <a:srgbClr val="222A35"/>
                </a:solidFill>
                <a:latin typeface="Cambria" panose="02040503050406030204" pitchFamily="18" charset="0"/>
              </a:rPr>
              <a:t>НОК као инструмент за транспарентност и повезивање света рада и света образовања”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az-Cyrl-AZ" altLang="en-US" sz="1800" b="1" dirty="0">
                <a:solidFill>
                  <a:srgbClr val="222A35"/>
                </a:solidFill>
                <a:latin typeface="Cambria" panose="02040503050406030204" pitchFamily="18" charset="0"/>
              </a:rPr>
              <a:t> </a:t>
            </a:r>
            <a:r>
              <a:rPr lang="az-Cyrl-AZ" altLang="en-US" sz="1800" dirty="0">
                <a:solidFill>
                  <a:srgbClr val="222A35"/>
                </a:solidFill>
                <a:latin typeface="Cambria" panose="02040503050406030204" pitchFamily="18" charset="0"/>
              </a:rPr>
              <a:t>Београд, Сава Центар</a:t>
            </a:r>
            <a:r>
              <a:rPr lang="en-US" altLang="en-US" sz="1800" dirty="0">
                <a:solidFill>
                  <a:srgbClr val="222A35"/>
                </a:solidFill>
                <a:latin typeface="Cambria" panose="02040503050406030204" pitchFamily="18" charset="0"/>
              </a:rPr>
              <a:t>, </a:t>
            </a:r>
            <a:r>
              <a:rPr lang="az-Cyrl-AZ" altLang="en-US" sz="1800" dirty="0">
                <a:solidFill>
                  <a:srgbClr val="222A35"/>
                </a:solidFill>
                <a:latin typeface="Cambria" panose="02040503050406030204" pitchFamily="18" charset="0"/>
              </a:rPr>
              <a:t>6. децембар 2019. године</a:t>
            </a:r>
            <a:endParaRPr lang="en-US" altLang="en-US" sz="1800" b="1" dirty="0">
              <a:solidFill>
                <a:srgbClr val="222A35"/>
              </a:solidFill>
              <a:latin typeface="Cambria" panose="02040503050406030204" pitchFamily="18" charset="0"/>
            </a:endParaRPr>
          </a:p>
        </p:txBody>
      </p:sp>
      <p:pic>
        <p:nvPicPr>
          <p:cNvPr id="7173" name="Picture 4">
            <a:extLst>
              <a:ext uri="{FF2B5EF4-FFF2-40B4-BE49-F238E27FC236}">
                <a16:creationId xmlns:a16="http://schemas.microsoft.com/office/drawing/2014/main" xmlns="" id="{2B86243F-FC54-4921-A30C-596982400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158750"/>
            <a:ext cx="8794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2401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8F2A18-402D-AE4E-9FB9-05B3D2504A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68594" y="365125"/>
            <a:ext cx="11012128" cy="665163"/>
          </a:xfrm>
        </p:spPr>
        <p:txBody>
          <a:bodyPr/>
          <a:lstStyle/>
          <a:p>
            <a:pPr algn="ctr"/>
            <a:r>
              <a:rPr lang="sr-Cyrl-RS" sz="3600" dirty="0">
                <a:latin typeface="Cambria" panose="02040503050406030204" pitchFamily="18" charset="0"/>
                <a:ea typeface="Cambria" panose="02040503050406030204" pitchFamily="18" charset="0"/>
              </a:rPr>
              <a:t>НОКС</a:t>
            </a:r>
            <a:br>
              <a:rPr lang="sr-Cyrl-R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Cyrl-RS" sz="3600" dirty="0">
                <a:solidFill>
                  <a:srgbClr val="A4A4A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прича о развоју - </a:t>
            </a:r>
            <a:endParaRPr lang="en-US" sz="3600" dirty="0">
              <a:solidFill>
                <a:srgbClr val="A4A4A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542134-6F72-435E-91D8-E3F5B5E58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1659"/>
            <a:ext cx="12192000" cy="453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55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l="10000" t="-10000" r="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ED50C-FE17-1F44-B53C-B1D127D03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Значај повезивања НОКС -ЕОК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E37691-003D-B14D-923D-7ECC21A6B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290" y="1122218"/>
            <a:ext cx="11415252" cy="5054745"/>
          </a:xfrm>
        </p:spPr>
        <p:txBody>
          <a:bodyPr/>
          <a:lstStyle/>
          <a:p>
            <a:pPr algn="just"/>
            <a:endParaRPr lang="az-Cyrl-AZ" sz="2600" dirty="0"/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az-Cyrl-AZ" sz="2600" dirty="0"/>
              <a:t>представљање другим земљама начина на који је РС ускладила своје нивое квалификација са ЕОК-ом и како је обезбедила испуњеност одговарајућих процедура и критеријума за повезивање </a:t>
            </a:r>
            <a:endParaRPr lang="sr-Latn-RS" sz="2600" dirty="0"/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az-Cyrl-AZ" sz="2600" dirty="0"/>
              <a:t>обезбеђивање могућности да се свака појединачна квалификација у РС повеже са ЕОК-ом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az-Cyrl-AZ" sz="2600" dirty="0"/>
              <a:t>олакшавање разумевање квалификација признатих у РС, транспарентност процеса признавања и упоредивост квалификација у европском контексту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az-Cyrl-AZ" sz="2600" dirty="0"/>
              <a:t>обезбеђивање поверења у квалификације стечене у РС, јер су доказане гаранције квалитета усклађене са ЕУ политикама</a:t>
            </a:r>
          </a:p>
        </p:txBody>
      </p:sp>
    </p:spTree>
    <p:extLst>
      <p:ext uri="{BB962C8B-B14F-4D97-AF65-F5344CB8AC3E}">
        <p14:creationId xmlns:p14="http://schemas.microsoft.com/office/powerpoint/2010/main" val="136395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3E4E350B-E01A-4931-B3EC-71B5C62FD3E5}"/>
              </a:ext>
            </a:extLst>
          </p:cNvPr>
          <p:cNvSpPr/>
          <p:nvPr/>
        </p:nvSpPr>
        <p:spPr>
          <a:xfrm>
            <a:off x="0" y="5899750"/>
            <a:ext cx="12192000" cy="9582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4274" name="Title 1">
            <a:extLst>
              <a:ext uri="{FF2B5EF4-FFF2-40B4-BE49-F238E27FC236}">
                <a16:creationId xmlns:a16="http://schemas.microsoft.com/office/drawing/2014/main" xmlns="" id="{AB9A108E-02B3-48D0-8D7B-6506106C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163"/>
          </a:xfrm>
        </p:spPr>
        <p:txBody>
          <a:bodyPr/>
          <a:lstStyle/>
          <a:p>
            <a:r>
              <a:rPr lang="sr-Cyrl-RS" altLang="en-US" dirty="0"/>
              <a:t>Извештај о повезивању</a:t>
            </a:r>
            <a:endParaRPr lang="en-GB" altLang="en-US" dirty="0">
              <a:cs typeface="Latha" panose="020B0604020202020204" pitchFamily="34" charset="0"/>
            </a:endParaRP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xmlns="" id="{77D093D7-5135-4744-AA6A-C7DD2ABD6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85" y="1122363"/>
            <a:ext cx="11552902" cy="4685313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endParaRPr lang="az-Cyrl-AZ" altLang="en-US" sz="2400" dirty="0">
              <a:ea typeface="MS PGothic" panose="020B0600070205080204" pitchFamily="34" charset="-128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az-Cyrl-AZ" altLang="en-US" sz="2600" dirty="0">
                <a:ea typeface="MS PGothic" panose="020B0600070205080204" pitchFamily="34" charset="-128"/>
              </a:rPr>
              <a:t>2018. год – МПНТР формира Радну групу за израду Извештаја о повезивању </a:t>
            </a:r>
          </a:p>
          <a:p>
            <a:pPr marL="0" indent="0" algn="just">
              <a:spcBef>
                <a:spcPct val="0"/>
              </a:spcBef>
              <a:buNone/>
            </a:pPr>
            <a:endParaRPr lang="az-Cyrl-AZ" altLang="en-US" sz="2600" dirty="0">
              <a:ea typeface="MS PGothic" panose="020B0600070205080204" pitchFamily="34" charset="-128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az-Cyrl-AZ" altLang="en-US" sz="2600" dirty="0">
                <a:ea typeface="MS PGothic" panose="020B0600070205080204" pitchFamily="34" charset="-128"/>
              </a:rPr>
              <a:t>Структура:</a:t>
            </a:r>
          </a:p>
          <a:p>
            <a:pPr algn="just">
              <a:spcBef>
                <a:spcPct val="0"/>
              </a:spcBef>
            </a:pPr>
            <a:endParaRPr lang="az-Cyrl-AZ" altLang="en-US" sz="2600" dirty="0">
              <a:ea typeface="MS PGothic" panose="020B0600070205080204" pitchFamily="34" charset="-128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az-Cyrl-AZ" altLang="en-US" sz="2600" dirty="0">
                <a:ea typeface="MS PGothic" panose="020B0600070205080204" pitchFamily="34" charset="-128"/>
              </a:rPr>
              <a:t>Опис образовног система РС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az-Cyrl-AZ" altLang="en-US" sz="2600" dirty="0">
                <a:ea typeface="MS PGothic" panose="020B0600070205080204" pitchFamily="34" charset="-128"/>
              </a:rPr>
              <a:t>Опис Националног оквира квалификација РС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az-Cyrl-AZ" altLang="en-US" sz="2600" dirty="0">
                <a:ea typeface="MS PGothic" panose="020B0600070205080204" pitchFamily="34" charset="-128"/>
              </a:rPr>
              <a:t>Референцирање и самопроцена НОКС у односу на ЕОК И ОК-ЕПВО </a:t>
            </a: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z-Cyrl-AZ" altLang="en-US" sz="2600" dirty="0">
                <a:ea typeface="MS PGothic" panose="020B0600070205080204" pitchFamily="34" charset="-128"/>
              </a:rPr>
              <a:t>	(10 критеријума, према Препоруци ЕП, 2017, Прилог 3) </a:t>
            </a: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1800" dirty="0">
                <a:hlinkClick r:id="rId2"/>
              </a:rPr>
              <a:t>https://op.europa.eu/en/publication-detail/-/publication/ceead970-518f-11e7-a5ca-01aa75ed71a1/language-en</a:t>
            </a:r>
            <a:endParaRPr lang="az-Cyrl-AZ" altLang="en-US" sz="1800" dirty="0">
              <a:solidFill>
                <a:srgbClr val="FF0000"/>
              </a:solidFill>
              <a:ea typeface="MS PGothic" panose="020B0600070205080204" pitchFamily="34" charset="-128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az-Cyrl-AZ" altLang="en-US" sz="2400" dirty="0">
                <a:ea typeface="MS PGothic" panose="020B0600070205080204" pitchFamily="34" charset="-128"/>
              </a:rPr>
              <a:t>Будући изазови у вези са имплементацијом НОКС и повезивањем са ЕОК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A5DC7D0A-9F35-4AD8-B1FD-5BDECD9B8E2B}"/>
              </a:ext>
            </a:extLst>
          </p:cNvPr>
          <p:cNvGrpSpPr/>
          <p:nvPr/>
        </p:nvGrpSpPr>
        <p:grpSpPr>
          <a:xfrm>
            <a:off x="900233" y="6088133"/>
            <a:ext cx="1913829" cy="504612"/>
            <a:chOff x="900233" y="6038973"/>
            <a:chExt cx="1913829" cy="50461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4C2A36A-0E61-EE4C-8523-3255321CBB37}"/>
                </a:ext>
              </a:extLst>
            </p:cNvPr>
            <p:cNvSpPr/>
            <p:nvPr/>
          </p:nvSpPr>
          <p:spPr>
            <a:xfrm>
              <a:off x="1409510" y="6038973"/>
              <a:ext cx="140455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r-Cyrl-RS" sz="2400" b="1" dirty="0">
                  <a:latin typeface="Cambria" panose="02040503050406030204" pitchFamily="18" charset="0"/>
                  <a:ea typeface="Cambria" panose="02040503050406030204" pitchFamily="18" charset="0"/>
                </a:rPr>
                <a:t>доказив</a:t>
              </a:r>
              <a:endParaRPr lang="az-Cyrl-AZ" sz="24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3F5A0A69-A33E-4BDF-AA61-F641EEA3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0233" y="6055792"/>
              <a:ext cx="554106" cy="487793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372F18EF-414F-438A-B2CB-29F865E70986}"/>
              </a:ext>
            </a:extLst>
          </p:cNvPr>
          <p:cNvGrpSpPr/>
          <p:nvPr/>
        </p:nvGrpSpPr>
        <p:grpSpPr>
          <a:xfrm>
            <a:off x="3008730" y="6088133"/>
            <a:ext cx="2242750" cy="504612"/>
            <a:chOff x="3008730" y="6038973"/>
            <a:chExt cx="2242750" cy="50461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4A3D4B70-2522-4F46-B202-E5AAA534FCAB}"/>
                </a:ext>
              </a:extLst>
            </p:cNvPr>
            <p:cNvSpPr/>
            <p:nvPr/>
          </p:nvSpPr>
          <p:spPr>
            <a:xfrm>
              <a:off x="3479200" y="6038973"/>
              <a:ext cx="17722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r-Cyrl-RS" sz="2400" b="1" dirty="0">
                  <a:latin typeface="Cambria" panose="02040503050406030204" pitchFamily="18" charset="0"/>
                  <a:ea typeface="Cambria" panose="02040503050406030204" pitchFamily="18" charset="0"/>
                </a:rPr>
                <a:t>конкретан</a:t>
              </a:r>
              <a:endParaRPr lang="az-Cyrl-AZ" sz="24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xmlns="" id="{8DBEF3B3-435B-4EC0-943C-4DDF35BE6C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8730" y="6055792"/>
              <a:ext cx="554106" cy="487793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0DF97F60-1656-4C27-B3D9-631FAAF2D150}"/>
              </a:ext>
            </a:extLst>
          </p:cNvPr>
          <p:cNvGrpSpPr/>
          <p:nvPr/>
        </p:nvGrpSpPr>
        <p:grpSpPr>
          <a:xfrm>
            <a:off x="8708598" y="6041221"/>
            <a:ext cx="2748404" cy="508577"/>
            <a:chOff x="8708598" y="5992061"/>
            <a:chExt cx="2748404" cy="50857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18EA4C5C-FD1C-4EC4-AC99-00BC49F95BC7}"/>
                </a:ext>
              </a:extLst>
            </p:cNvPr>
            <p:cNvSpPr/>
            <p:nvPr/>
          </p:nvSpPr>
          <p:spPr>
            <a:xfrm>
              <a:off x="9186252" y="6038973"/>
              <a:ext cx="22707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r-Cyrl-RS" sz="2400" b="1" dirty="0">
                  <a:latin typeface="Cambria" panose="02040503050406030204" pitchFamily="18" charset="0"/>
                  <a:ea typeface="Cambria" panose="02040503050406030204" pitchFamily="18" charset="0"/>
                </a:rPr>
                <a:t>аргументован</a:t>
              </a:r>
              <a:endParaRPr lang="az-Cyrl-AZ" sz="24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xmlns="" id="{8757FAB6-E7B0-4431-ADF2-693CC68B5B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08598" y="5992061"/>
              <a:ext cx="554106" cy="487793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1539700D-6CB4-45B0-A7B4-2249EB4A6D3B}"/>
              </a:ext>
            </a:extLst>
          </p:cNvPr>
          <p:cNvGrpSpPr/>
          <p:nvPr/>
        </p:nvGrpSpPr>
        <p:grpSpPr>
          <a:xfrm>
            <a:off x="5544470" y="6075068"/>
            <a:ext cx="2698609" cy="517677"/>
            <a:chOff x="5544470" y="6025908"/>
            <a:chExt cx="2698609" cy="48779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F55BAC26-8D9F-486C-A93E-8877F356880C}"/>
                </a:ext>
              </a:extLst>
            </p:cNvPr>
            <p:cNvSpPr/>
            <p:nvPr/>
          </p:nvSpPr>
          <p:spPr>
            <a:xfrm>
              <a:off x="6000157" y="6038973"/>
              <a:ext cx="224292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r-Cyrl-RS" sz="2400" b="1" dirty="0" err="1">
                  <a:latin typeface="Cambria" panose="02040503050406030204" pitchFamily="18" charset="0"/>
                  <a:ea typeface="Cambria" panose="02040503050406030204" pitchFamily="18" charset="0"/>
                </a:rPr>
                <a:t>транспаретан</a:t>
              </a:r>
              <a:endParaRPr lang="az-Cyrl-AZ" sz="24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xmlns="" id="{D1379929-36B7-4E62-80CA-D72356F6EA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4470" y="6025908"/>
              <a:ext cx="554106" cy="4877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1876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000"/>
            <a:lum/>
          </a:blip>
          <a:srcRect/>
          <a:stretch>
            <a:fillRect l="6000" t="-10000" r="6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>
            <a:extLst>
              <a:ext uri="{FF2B5EF4-FFF2-40B4-BE49-F238E27FC236}">
                <a16:creationId xmlns:a16="http://schemas.microsoft.com/office/drawing/2014/main" xmlns="" id="{66568005-09D3-4DC3-BF41-670871DE1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8" y="2032000"/>
            <a:ext cx="1122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2227" name="Title 1">
            <a:extLst>
              <a:ext uri="{FF2B5EF4-FFF2-40B4-BE49-F238E27FC236}">
                <a16:creationId xmlns:a16="http://schemas.microsoft.com/office/drawing/2014/main" xmlns="" id="{961A3356-CC73-441B-8897-D70357785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163"/>
          </a:xfrm>
        </p:spPr>
        <p:txBody>
          <a:bodyPr/>
          <a:lstStyle/>
          <a:p>
            <a:r>
              <a:rPr lang="sr-Cyrl-RS" altLang="en-US" dirty="0">
                <a:ea typeface="MS PGothic" panose="020B0600070205080204" pitchFamily="34" charset="-128"/>
              </a:rPr>
              <a:t>Међународни експерти</a:t>
            </a:r>
            <a:endParaRPr lang="en-US" altLang="en-US" dirty="0">
              <a:ea typeface="MS PGothic" panose="020B0600070205080204" pitchFamily="34" charset="-128"/>
            </a:endParaRPr>
          </a:p>
        </p:txBody>
      </p:sp>
      <p:sp>
        <p:nvSpPr>
          <p:cNvPr id="52228" name="Content Placeholder 2">
            <a:extLst>
              <a:ext uri="{FF2B5EF4-FFF2-40B4-BE49-F238E27FC236}">
                <a16:creationId xmlns:a16="http://schemas.microsoft.com/office/drawing/2014/main" xmlns="" id="{611790EC-3246-46CC-B53B-A173862E7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338" y="1435509"/>
            <a:ext cx="11226800" cy="4898615"/>
          </a:xfrm>
        </p:spPr>
        <p:txBody>
          <a:bodyPr/>
          <a:lstStyle/>
          <a:p>
            <a:pPr algn="just"/>
            <a:r>
              <a:rPr lang="az-Cyrl-AZ" altLang="en-US" sz="2400" b="1" dirty="0">
                <a:ea typeface="MS PGothic" panose="020B0600070205080204" pitchFamily="34" charset="-128"/>
              </a:rPr>
              <a:t>Проф. др Миле Џелалија из Хрватске </a:t>
            </a:r>
            <a:r>
              <a:rPr lang="az-Cyrl-AZ" altLang="en-US" sz="2100" dirty="0">
                <a:ea typeface="MS PGothic" panose="020B0600070205080204" pitchFamily="34" charset="-128"/>
              </a:rPr>
              <a:t>- члан Саветодавне групе ЕОК-а, </a:t>
            </a:r>
            <a:r>
              <a:rPr lang="en-US" altLang="en-US" sz="2100" dirty="0">
                <a:ea typeface="MS PGothic" panose="020B0600070205080204" pitchFamily="34" charset="-128"/>
              </a:rPr>
              <a:t> </a:t>
            </a:r>
            <a:r>
              <a:rPr lang="sr-Cyrl-RS" altLang="en-US" sz="2100" dirty="0">
                <a:ea typeface="MS PGothic" panose="020B0600070205080204" pitchFamily="34" charset="-128"/>
              </a:rPr>
              <a:t>ОК – ЕПВО</a:t>
            </a:r>
            <a:r>
              <a:rPr lang="en-US" altLang="en-US" sz="2100" dirty="0">
                <a:ea typeface="MS PGothic" panose="020B0600070205080204" pitchFamily="34" charset="-128"/>
              </a:rPr>
              <a:t> </a:t>
            </a:r>
            <a:r>
              <a:rPr lang="sr-Cyrl-RS" altLang="en-US" sz="2100" dirty="0">
                <a:ea typeface="MS PGothic" panose="020B0600070205080204" pitchFamily="34" charset="-128"/>
              </a:rPr>
              <a:t>Савета Европе</a:t>
            </a:r>
            <a:r>
              <a:rPr lang="en-US" altLang="en-US" sz="2100" dirty="0">
                <a:ea typeface="MS PGothic" panose="020B0600070205080204" pitchFamily="34" charset="-128"/>
              </a:rPr>
              <a:t>, </a:t>
            </a:r>
            <a:r>
              <a:rPr lang="sr-Cyrl-RS" altLang="en-US" sz="2100" dirty="0">
                <a:ea typeface="MS PGothic" panose="020B0600070205080204" pitchFamily="34" charset="-128"/>
              </a:rPr>
              <a:t>Европске вештине, компетенције, квалификације</a:t>
            </a:r>
            <a:r>
              <a:rPr lang="en-US" altLang="en-US" sz="2100" dirty="0">
                <a:ea typeface="MS PGothic" panose="020B0600070205080204" pitchFamily="34" charset="-128"/>
              </a:rPr>
              <a:t> </a:t>
            </a:r>
            <a:r>
              <a:rPr lang="sr-Cyrl-RS" altLang="en-US" sz="2100" dirty="0">
                <a:ea typeface="MS PGothic" panose="020B0600070205080204" pitchFamily="34" charset="-128"/>
              </a:rPr>
              <a:t>и занимања </a:t>
            </a:r>
            <a:r>
              <a:rPr lang="en-US" altLang="en-US" sz="2100" dirty="0">
                <a:ea typeface="MS PGothic" panose="020B0600070205080204" pitchFamily="34" charset="-128"/>
              </a:rPr>
              <a:t>(ESCO)</a:t>
            </a:r>
            <a:r>
              <a:rPr lang="sr-Cyrl-RS" altLang="en-US" sz="2100" dirty="0">
                <a:ea typeface="MS PGothic" panose="020B0600070205080204" pitchFamily="34" charset="-128"/>
              </a:rPr>
              <a:t>, итд. </a:t>
            </a:r>
            <a:r>
              <a:rPr lang="az-Cyrl-AZ" altLang="en-US" sz="2100" dirty="0">
                <a:ea typeface="MS PGothic" panose="020B0600070205080204" pitchFamily="34" charset="-128"/>
              </a:rPr>
              <a:t>Учествовао  је у повезивању националних оквира са ЕОК (Хрватска, Грчка, Црна Гора)</a:t>
            </a:r>
            <a:endParaRPr lang="sr-Latn-RS" altLang="en-US" sz="2100" dirty="0">
              <a:ea typeface="MS PGothic" panose="020B0600070205080204" pitchFamily="34" charset="-128"/>
            </a:endParaRPr>
          </a:p>
          <a:p>
            <a:pPr algn="just"/>
            <a:r>
              <a:rPr lang="sr-Cyrl-RS" altLang="en-US" sz="2400" b="1" dirty="0">
                <a:ea typeface="MS PGothic" panose="020B0600070205080204" pitchFamily="34" charset="-128"/>
              </a:rPr>
              <a:t>Едуард </a:t>
            </a:r>
            <a:r>
              <a:rPr lang="sr-Cyrl-RS" altLang="en-US" sz="2400" b="1" dirty="0" err="1">
                <a:ea typeface="MS PGothic" panose="020B0600070205080204" pitchFamily="34" charset="-128"/>
              </a:rPr>
              <a:t>Стаудекер</a:t>
            </a:r>
            <a:r>
              <a:rPr lang="sr-Cyrl-RS" altLang="en-US" sz="2400" b="1" dirty="0">
                <a:ea typeface="MS PGothic" panose="020B0600070205080204" pitchFamily="34" charset="-128"/>
              </a:rPr>
              <a:t> из Аустрије</a:t>
            </a:r>
            <a:r>
              <a:rPr lang="en-US" altLang="en-US" sz="2400" dirty="0">
                <a:ea typeface="MS PGothic" panose="020B0600070205080204" pitchFamily="34" charset="-128"/>
              </a:rPr>
              <a:t> </a:t>
            </a:r>
            <a:r>
              <a:rPr lang="az-Cyrl-AZ" altLang="en-US" sz="2200" dirty="0">
                <a:ea typeface="MS PGothic" panose="020B0600070205080204" pitchFamily="34" charset="-128"/>
              </a:rPr>
              <a:t>- </a:t>
            </a:r>
            <a:r>
              <a:rPr lang="az-Cyrl-AZ" altLang="en-US" sz="2100" dirty="0">
                <a:ea typeface="MS PGothic" panose="020B0600070205080204" pitchFamily="34" charset="-128"/>
              </a:rPr>
              <a:t>члан Саветодавне групе ЕОК-а</a:t>
            </a:r>
            <a:r>
              <a:rPr lang="en-US" altLang="en-US" sz="2100" dirty="0">
                <a:ea typeface="MS PGothic" panose="020B0600070205080204" pitchFamily="34" charset="-128"/>
              </a:rPr>
              <a:t>, </a:t>
            </a:r>
            <a:r>
              <a:rPr lang="az-Cyrl-AZ" altLang="en-US" sz="2100" dirty="0">
                <a:ea typeface="MS PGothic" panose="020B0600070205080204" pitchFamily="34" charset="-128"/>
              </a:rPr>
              <a:t>Саветодавне Групе</a:t>
            </a:r>
            <a:r>
              <a:rPr lang="en-US" altLang="en-US" sz="2100" dirty="0">
                <a:ea typeface="MS PGothic" panose="020B0600070205080204" pitchFamily="34" charset="-128"/>
              </a:rPr>
              <a:t> EUROPASS</a:t>
            </a:r>
            <a:r>
              <a:rPr lang="sr-Cyrl-RS" altLang="en-US" sz="2100" dirty="0">
                <a:ea typeface="MS PGothic" panose="020B0600070205080204" pitchFamily="34" charset="-128"/>
              </a:rPr>
              <a:t>-а</a:t>
            </a:r>
            <a:r>
              <a:rPr lang="en-US" altLang="en-US" sz="2100" dirty="0">
                <a:ea typeface="MS PGothic" panose="020B0600070205080204" pitchFamily="34" charset="-128"/>
              </a:rPr>
              <a:t>,</a:t>
            </a:r>
            <a:r>
              <a:rPr lang="sr-Cyrl-RS" altLang="en-US" sz="2100" dirty="0">
                <a:ea typeface="MS PGothic" panose="020B0600070205080204" pitchFamily="34" charset="-128"/>
              </a:rPr>
              <a:t> Управног одбора</a:t>
            </a:r>
            <a:r>
              <a:rPr lang="en-US" altLang="en-US" sz="2100" dirty="0">
                <a:ea typeface="MS PGothic" panose="020B0600070205080204" pitchFamily="34" charset="-128"/>
              </a:rPr>
              <a:t> </a:t>
            </a:r>
            <a:r>
              <a:rPr lang="sr-Cyrl-RS" altLang="en-US" sz="2100" dirty="0">
                <a:ea typeface="MS PGothic" panose="020B0600070205080204" pitchFamily="34" charset="-128"/>
              </a:rPr>
              <a:t>Европског института за развој стручног образовања (</a:t>
            </a:r>
            <a:r>
              <a:rPr lang="en-US" altLang="en-US" sz="2100" dirty="0">
                <a:ea typeface="MS PGothic" panose="020B0600070205080204" pitchFamily="34" charset="-128"/>
              </a:rPr>
              <a:t>CEDEFOP</a:t>
            </a:r>
            <a:r>
              <a:rPr lang="sr-Cyrl-RS" altLang="en-US" sz="2100" dirty="0">
                <a:ea typeface="MS PGothic" panose="020B0600070205080204" pitchFamily="34" charset="-128"/>
              </a:rPr>
              <a:t>),</a:t>
            </a:r>
            <a:r>
              <a:rPr lang="sr-Latn-RS" altLang="en-US" sz="2100" dirty="0">
                <a:ea typeface="MS PGothic" panose="020B0600070205080204" pitchFamily="34" charset="-128"/>
              </a:rPr>
              <a:t> </a:t>
            </a:r>
            <a:r>
              <a:rPr lang="sr-Cyrl-RS" altLang="en-US" sz="2100" dirty="0">
                <a:ea typeface="MS PGothic" panose="020B0600070205080204" pitchFamily="34" charset="-128"/>
              </a:rPr>
              <a:t>итд.</a:t>
            </a:r>
            <a:r>
              <a:rPr lang="en-US" altLang="en-US" sz="2100" dirty="0">
                <a:ea typeface="MS PGothic" panose="020B0600070205080204" pitchFamily="34" charset="-128"/>
              </a:rPr>
              <a:t> </a:t>
            </a:r>
            <a:r>
              <a:rPr lang="az-Cyrl-AZ" altLang="en-US" sz="2100" dirty="0">
                <a:ea typeface="MS PGothic" panose="020B0600070205080204" pitchFamily="34" charset="-128"/>
              </a:rPr>
              <a:t>Учествовао је у повезивању националних оквира са ЕОК (Пољска, Луксембург, Хрватска, Финска, Црна Гора, Лихтенштајн, Босна и Херцеговина, Македонија)</a:t>
            </a:r>
          </a:p>
          <a:p>
            <a:pPr algn="just">
              <a:buFont typeface="Wingdings" pitchFamily="2" charset="2"/>
              <a:buChar char="ü"/>
            </a:pPr>
            <a:endParaRPr lang="az-Cyrl-AZ" altLang="en-US" sz="2200" dirty="0">
              <a:ea typeface="MS PGothic" panose="020B0600070205080204" pitchFamily="34" charset="-128"/>
            </a:endParaRPr>
          </a:p>
          <a:p>
            <a:pPr algn="just">
              <a:buFont typeface="Wingdings" pitchFamily="2" charset="2"/>
              <a:buChar char="ü"/>
            </a:pPr>
            <a:r>
              <a:rPr lang="az-Cyrl-AZ" altLang="en-US" sz="2400" dirty="0">
                <a:ea typeface="MS PGothic" panose="020B0600070205080204" pitchFamily="34" charset="-128"/>
              </a:rPr>
              <a:t>Пружање стручне подршке у изради Извештаја о повезивању и примени методолошких смерница </a:t>
            </a:r>
          </a:p>
          <a:p>
            <a:pPr algn="just">
              <a:buFont typeface="Wingdings" pitchFamily="2" charset="2"/>
              <a:buChar char="ü"/>
            </a:pPr>
            <a:r>
              <a:rPr lang="az-Cyrl-AZ" altLang="en-US" sz="2400" dirty="0">
                <a:ea typeface="MS PGothic" panose="020B0600070205080204" pitchFamily="34" charset="-128"/>
              </a:rPr>
              <a:t>Одржавање радних састанака и радионица са националним експертима</a:t>
            </a:r>
          </a:p>
          <a:p>
            <a:pPr algn="just">
              <a:buFont typeface="Wingdings" pitchFamily="2" charset="2"/>
              <a:buChar char="ü"/>
            </a:pPr>
            <a:r>
              <a:rPr lang="az-Cyrl-AZ" altLang="en-US" sz="2400" dirty="0">
                <a:ea typeface="MS PGothic" panose="020B0600070205080204" pitchFamily="34" charset="-128"/>
              </a:rPr>
              <a:t>Давање коментара и препорука на нацрт Извештаја о повезивању</a:t>
            </a:r>
          </a:p>
          <a:p>
            <a:pPr algn="just">
              <a:buFont typeface="Wingdings" pitchFamily="2" charset="2"/>
              <a:buChar char="ü"/>
            </a:pPr>
            <a:r>
              <a:rPr lang="az-Cyrl-AZ" altLang="en-US" sz="2400" dirty="0">
                <a:ea typeface="MS PGothic" panose="020B0600070205080204" pitchFamily="34" charset="-128"/>
              </a:rPr>
              <a:t> Давање завршне процене Извештаја о повезивању</a:t>
            </a:r>
          </a:p>
          <a:p>
            <a:pPr marL="0" indent="0" algn="just">
              <a:buNone/>
            </a:pPr>
            <a:endParaRPr lang="en-US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0961195"/>
      </p:ext>
    </p:extLst>
  </p:cSld>
  <p:clrMapOvr>
    <a:masterClrMapping/>
  </p:clrMapOvr>
  <p:transition spd="slow" advTm="7132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927642-6AC6-D34B-B7F6-C0A3C91D2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solidFill>
                  <a:srgbClr val="222A35"/>
                </a:solidFill>
              </a:rPr>
              <a:t>State of play</a:t>
            </a:r>
            <a:r>
              <a:rPr lang="sr-Cyrl-RS" altLang="en-US" i="1" dirty="0">
                <a:solidFill>
                  <a:srgbClr val="222A35"/>
                </a:solidFill>
              </a:rPr>
              <a:t> 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B1BB7A-A1F6-164E-9666-8B2EE726B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1122218"/>
            <a:ext cx="11228439" cy="5573550"/>
          </a:xfrm>
        </p:spPr>
        <p:txBody>
          <a:bodyPr/>
          <a:lstStyle/>
          <a:p>
            <a:r>
              <a:rPr lang="sr-Cyrl-RS" sz="2600" dirty="0"/>
              <a:t>почетак новембра - прва презентација пред члановима на 51. састанку Саветодавне групе ЕОК-а</a:t>
            </a:r>
            <a:r>
              <a:rPr lang="sr-Latn-RS" sz="3000" dirty="0"/>
              <a:t> </a:t>
            </a:r>
            <a:endParaRPr lang="sr-Cyrl-RS" sz="3000" dirty="0"/>
          </a:p>
          <a:p>
            <a:pPr marL="233363" lvl="1" indent="0">
              <a:buNone/>
            </a:pPr>
            <a:r>
              <a:rPr lang="en-US" sz="1800" dirty="0">
                <a:hlinkClick r:id="rId2"/>
              </a:rPr>
              <a:t>http://noks.mpn.gov.rs/wp-content/uploads/2019/12/State-of-play-Referencing-Report-Serbia-1.pptx</a:t>
            </a:r>
            <a:r>
              <a:rPr lang="sr-Cyrl-RS" sz="1800" dirty="0"/>
              <a:t> </a:t>
            </a:r>
          </a:p>
          <a:p>
            <a:pPr marL="61913" indent="-285750"/>
            <a:r>
              <a:rPr lang="sr-Cyrl-RS" sz="2200" dirty="0"/>
              <a:t> </a:t>
            </a:r>
            <a:r>
              <a:rPr lang="sr-Cyrl-RS" sz="2600" dirty="0"/>
              <a:t>Национална делегација именована од стране министра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sz="3000" b="1" dirty="0"/>
              <a:t>Садржај презентације</a:t>
            </a:r>
            <a:r>
              <a:rPr lang="sr-Cyrl-RS" sz="3000" dirty="0"/>
              <a:t>:</a:t>
            </a:r>
          </a:p>
          <a:p>
            <a:r>
              <a:rPr lang="sr-Cyrl-RS" sz="2600" dirty="0"/>
              <a:t>Основни подаци о РС</a:t>
            </a:r>
          </a:p>
          <a:p>
            <a:r>
              <a:rPr lang="sr-Cyrl-RS" sz="2600" dirty="0"/>
              <a:t>Приказ система образовања </a:t>
            </a:r>
          </a:p>
          <a:p>
            <a:r>
              <a:rPr lang="sr-Cyrl-RS" sz="2600" dirty="0"/>
              <a:t>Развој НОКС-а и кључни концепти НОКС-а</a:t>
            </a:r>
          </a:p>
          <a:p>
            <a:r>
              <a:rPr lang="sr-Cyrl-RS" sz="2600" dirty="0"/>
              <a:t>Нивои квалификација и </a:t>
            </a:r>
            <a:r>
              <a:rPr lang="sr-Cyrl-RS" sz="2600" dirty="0" err="1"/>
              <a:t>дескриптори</a:t>
            </a:r>
            <a:r>
              <a:rPr lang="sr-Cyrl-RS" sz="2600" dirty="0"/>
              <a:t> (са примерима)</a:t>
            </a:r>
          </a:p>
          <a:p>
            <a:r>
              <a:rPr lang="sr-Cyrl-RS" sz="2600" dirty="0"/>
              <a:t>Стандард квалификације и Регистар НОКС-а</a:t>
            </a:r>
          </a:p>
          <a:p>
            <a:r>
              <a:rPr lang="sr-Cyrl-RS" sz="2600" dirty="0"/>
              <a:t>Осигурање квалитета </a:t>
            </a:r>
          </a:p>
          <a:p>
            <a:r>
              <a:rPr lang="sr-Cyrl-RS" sz="2600" dirty="0"/>
              <a:t>Опис процеса повезивања НОКС-ЕОК</a:t>
            </a:r>
          </a:p>
          <a:p>
            <a:endParaRPr lang="sr-Cyrl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757B2DA-C8D0-41EB-93D4-ED36550348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828" y="2861857"/>
            <a:ext cx="3022172" cy="209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02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77000"/>
                    </a14:imgEffect>
                  </a14:imgLayer>
                </a14:imgProps>
              </a:ext>
            </a:extLst>
          </a:blip>
          <a:srcRect/>
          <a:stretch>
            <a:fillRect l="20000" t="10000" r="2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36F355-2846-224A-8457-BE44B461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Повратне информације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ED06F1-B552-EB49-A2C5-EE900B300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431" y="1328696"/>
            <a:ext cx="11257137" cy="5054745"/>
          </a:xfrm>
        </p:spPr>
        <p:txBody>
          <a:bodyPr/>
          <a:lstStyle/>
          <a:p>
            <a:pPr algn="just"/>
            <a:r>
              <a:rPr lang="sr-Cyrl-RS" sz="2400" dirty="0"/>
              <a:t>Србија је предузела важне кораке на </a:t>
            </a:r>
            <a:r>
              <a:rPr lang="sr-Cyrl-RS" sz="2400" b="1" dirty="0"/>
              <a:t>развоју</a:t>
            </a:r>
            <a:r>
              <a:rPr lang="sr-Cyrl-RS" sz="2400" dirty="0"/>
              <a:t> и </a:t>
            </a:r>
            <a:r>
              <a:rPr lang="sr-Cyrl-RS" sz="2400" b="1" dirty="0"/>
              <a:t>усвајању</a:t>
            </a:r>
            <a:r>
              <a:rPr lang="sr-Cyrl-RS" sz="2400" dirty="0"/>
              <a:t>, а сада и </a:t>
            </a:r>
            <a:r>
              <a:rPr lang="sr-Cyrl-RS" sz="2400" b="1" dirty="0"/>
              <a:t>имплементацији свеобухватног </a:t>
            </a:r>
            <a:r>
              <a:rPr lang="sr-Cyrl-RS" sz="2400" dirty="0"/>
              <a:t>оквира.</a:t>
            </a:r>
          </a:p>
          <a:p>
            <a:pPr algn="just"/>
            <a:r>
              <a:rPr lang="sr-Cyrl-RS" sz="2400" dirty="0"/>
              <a:t>НОКС је чврсто </a:t>
            </a:r>
            <a:r>
              <a:rPr lang="sr-Cyrl-RS" sz="2400" b="1" dirty="0"/>
              <a:t>законски </a:t>
            </a:r>
            <a:r>
              <a:rPr lang="sr-Cyrl-RS" sz="2400" dirty="0"/>
              <a:t>утемељен. </a:t>
            </a:r>
          </a:p>
          <a:p>
            <a:pPr algn="just"/>
            <a:r>
              <a:rPr lang="sr-Cyrl-RS" sz="2400" dirty="0"/>
              <a:t>Успостављена је јасна </a:t>
            </a:r>
            <a:r>
              <a:rPr lang="sr-Cyrl-RS" sz="2400" b="1" dirty="0"/>
              <a:t>структура управљања и координације </a:t>
            </a:r>
            <a:r>
              <a:rPr lang="sr-Cyrl-RS" sz="2400" dirty="0"/>
              <a:t>за примену НОКС-а.  </a:t>
            </a:r>
          </a:p>
          <a:p>
            <a:pPr algn="just"/>
            <a:r>
              <a:rPr lang="sr-Cyrl-RS" sz="2400" dirty="0"/>
              <a:t>НОКС је и инструмент за </a:t>
            </a:r>
            <a:r>
              <a:rPr lang="sr-Cyrl-RS" sz="2400" b="1" dirty="0"/>
              <a:t>реформу, подршку обнови и редизајну квалификација.</a:t>
            </a:r>
          </a:p>
          <a:p>
            <a:pPr algn="just"/>
            <a:r>
              <a:rPr lang="sr-Cyrl-RS" sz="2400" dirty="0"/>
              <a:t>НОКС има </a:t>
            </a:r>
            <a:r>
              <a:rPr lang="sr-Cyrl-RS" sz="2400" b="1" dirty="0" err="1"/>
              <a:t>поднивое</a:t>
            </a:r>
            <a:r>
              <a:rPr lang="sr-Cyrl-RS" sz="2400" dirty="0"/>
              <a:t> на нивоу 6 и 7 као и неке друге земље, што је потребно </a:t>
            </a:r>
            <a:r>
              <a:rPr lang="sr-Cyrl-RS" sz="2400"/>
              <a:t>је додатно </a:t>
            </a:r>
            <a:r>
              <a:rPr lang="sr-Cyrl-RS" sz="2400" dirty="0"/>
              <a:t>појаснити у контексту признавања квалификација.</a:t>
            </a:r>
          </a:p>
          <a:p>
            <a:pPr algn="just"/>
            <a:r>
              <a:rPr lang="sr-Cyrl-RS" sz="2400" dirty="0"/>
              <a:t>У финалном извештавању ставити акценат на </a:t>
            </a:r>
            <a:r>
              <a:rPr lang="sr-Cyrl-RS" sz="2400" b="1" dirty="0"/>
              <a:t>планиране </a:t>
            </a:r>
            <a:r>
              <a:rPr lang="sr-Cyrl-RS" sz="2400" dirty="0"/>
              <a:t>активности, ресурсе, пројекте, подизање капацитета социјалних партнера за спровођење (реформских) процеса на имплементацији НОКС-а</a:t>
            </a:r>
          </a:p>
        </p:txBody>
      </p:sp>
    </p:spTree>
    <p:extLst>
      <p:ext uri="{BB962C8B-B14F-4D97-AF65-F5344CB8AC3E}">
        <p14:creationId xmlns:p14="http://schemas.microsoft.com/office/powerpoint/2010/main" val="695186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748A447-4D20-4771-A6FA-6768D87A0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>
                <a:latin typeface="Cambria" panose="02040503050406030204" pitchFamily="18" charset="0"/>
                <a:ea typeface="Cambria" panose="02040503050406030204" pitchFamily="18" charset="0"/>
              </a:rPr>
              <a:t>НОКС</a:t>
            </a:r>
            <a:br>
              <a:rPr lang="sr-Cyrl-RS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Cyrl-RS" dirty="0">
                <a:solidFill>
                  <a:srgbClr val="A4A4A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прича о будућности - </a:t>
            </a: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DAD41EA-8771-4B9A-B3EB-6E2E62388D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7830"/>
            <a:ext cx="12192000" cy="471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70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2">
            <a:extLst>
              <a:ext uri="{FF2B5EF4-FFF2-40B4-BE49-F238E27FC236}">
                <a16:creationId xmlns:a16="http://schemas.microsoft.com/office/drawing/2014/main" xmlns="" id="{354F685F-B103-423C-B7B8-64ACD6F9F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 sz="2000" dirty="0">
              <a:solidFill>
                <a:srgbClr val="FF0000"/>
              </a:solidFill>
              <a:ea typeface="MS PGothic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3A115A-3302-4FAF-B725-213D2D993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en-US" sz="6000" dirty="0"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lang="sr-Cyrl-RS" altLang="en-US" sz="6000" dirty="0">
                <a:ea typeface="MS PGothic" panose="020B0600070205080204" pitchFamily="34" charset="-128"/>
              </a:rPr>
              <a:t>Хвала на пажњи!</a:t>
            </a:r>
            <a:endParaRPr lang="en-US" altLang="en-US" sz="6000" dirty="0"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endParaRPr lang="sr-Cyrl-RS" altLang="en-US" sz="6000" dirty="0"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lang="en-US" altLang="en-US" sz="4400" dirty="0">
                <a:ea typeface="MS PGothic" panose="020B0600070205080204" pitchFamily="34" charset="-128"/>
                <a:hlinkClick r:id="rId2" action="ppaction://hlinkfile"/>
              </a:rPr>
              <a:t>noks.mpn.gov.rs </a:t>
            </a:r>
            <a:r>
              <a:rPr lang="sr-Latn-RS" altLang="en-US" sz="4400" dirty="0">
                <a:ea typeface="MS PGothic" panose="020B0600070205080204" pitchFamily="34" charset="-128"/>
              </a:rPr>
              <a:t/>
            </a:r>
            <a:br>
              <a:rPr lang="sr-Latn-RS" altLang="en-US" sz="4400" dirty="0">
                <a:ea typeface="MS PGothic" panose="020B0600070205080204" pitchFamily="34" charset="-128"/>
              </a:rPr>
            </a:br>
            <a:endParaRPr lang="sr-Latn-RS" sz="4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E4886FD-E6FB-254C-93C2-27CCD54537C8}"/>
              </a:ext>
            </a:extLst>
          </p:cNvPr>
          <p:cNvSpPr txBox="1"/>
          <p:nvPr/>
        </p:nvSpPr>
        <p:spPr>
          <a:xfrm>
            <a:off x="9020432" y="37935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15401</TotalTime>
  <Words>490</Words>
  <Application>Microsoft Office PowerPoint</Application>
  <PresentationFormat>Widescreen</PresentationFormat>
  <Paragraphs>60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Calibri Light</vt:lpstr>
      <vt:lpstr>Cambria</vt:lpstr>
      <vt:lpstr>Latha</vt:lpstr>
      <vt:lpstr>Wingdings</vt:lpstr>
      <vt:lpstr>Office Theme</vt:lpstr>
      <vt:lpstr> Република Србија Радна група за повезивање НОКС-а са ЕОК-ом</vt:lpstr>
      <vt:lpstr>НОКС - прича о развоју - </vt:lpstr>
      <vt:lpstr>Значај повезивања НОКС -ЕОК</vt:lpstr>
      <vt:lpstr>Извештај о повезивању</vt:lpstr>
      <vt:lpstr>Међународни експерти</vt:lpstr>
      <vt:lpstr>State of play </vt:lpstr>
      <vt:lpstr>Повратне информације</vt:lpstr>
      <vt:lpstr>НОКС - прича о будућности -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Milica</dc:creator>
  <cp:lastModifiedBy>NN</cp:lastModifiedBy>
  <cp:revision>700</cp:revision>
  <cp:lastPrinted>2019-10-18T10:27:37Z</cp:lastPrinted>
  <dcterms:created xsi:type="dcterms:W3CDTF">2013-11-09T12:37:10Z</dcterms:created>
  <dcterms:modified xsi:type="dcterms:W3CDTF">2019-12-23T08:40:51Z</dcterms:modified>
</cp:coreProperties>
</file>